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Lora Bold" charset="1" panose="00000800000000000000"/>
      <p:regular r:id="rId49"/>
    </p:embeddedFont>
    <p:embeddedFont>
      <p:font typeface="Source Sans Pro" charset="1" panose="020B0503030403020204"/>
      <p:regular r:id="rId50"/>
    </p:embeddedFont>
    <p:embeddedFont>
      <p:font typeface="Lora" charset="1" panose="00000500000000000000"/>
      <p:regular r:id="rId51"/>
    </p:embeddedFont>
    <p:embeddedFont>
      <p:font typeface="Noto Sans Bold" charset="1" panose="020B0802040504020204"/>
      <p:regular r:id="rId53"/>
    </p:embeddedFont>
    <p:embeddedFont>
      <p:font typeface="DejaVu Serif Bold" charset="1" panose="02060803050605020204"/>
      <p:regular r:id="rId54"/>
    </p:embeddedFont>
    <p:embeddedFont>
      <p:font typeface="Lora Italics" charset="1" panose="00000500000000000000"/>
      <p:regular r:id="rId62"/>
    </p:embeddedFont>
    <p:embeddedFont>
      <p:font typeface="Canva Sans Bold" charset="1" panose="020B0803030501040103"/>
      <p:regular r:id="rId66"/>
    </p:embeddedFont>
    <p:embeddedFont>
      <p:font typeface="Source Sans Pro Bold" charset="1" panose="020B0703030403020204"/>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Slides/notesSlide2.xml" Type="http://schemas.openxmlformats.org/officeDocument/2006/relationships/notesSlide"/><Relationship Id="rId53" Target="fonts/font53.fntdata" Type="http://schemas.openxmlformats.org/officeDocument/2006/relationships/font"/><Relationship Id="rId54" Target="fonts/font54.fntdata" Type="http://schemas.openxmlformats.org/officeDocument/2006/relationships/font"/><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58" Target="notesSlides/notesSlide6.xml" Type="http://schemas.openxmlformats.org/officeDocument/2006/relationships/notesSlide"/><Relationship Id="rId59" Target="notesSlides/notesSlide7.xml" Type="http://schemas.openxmlformats.org/officeDocument/2006/relationships/notesSlide"/><Relationship Id="rId6" Target="slides/slide1.xml" Type="http://schemas.openxmlformats.org/officeDocument/2006/relationships/slide"/><Relationship Id="rId60" Target="notesSlides/notesSlide8.xml" Type="http://schemas.openxmlformats.org/officeDocument/2006/relationships/notesSlide"/><Relationship Id="rId61" Target="notesSlides/notesSlide9.xml" Type="http://schemas.openxmlformats.org/officeDocument/2006/relationships/notesSlide"/><Relationship Id="rId62" Target="fonts/font62.fntdata" Type="http://schemas.openxmlformats.org/officeDocument/2006/relationships/font"/><Relationship Id="rId63" Target="notesSlides/notesSlide10.xml" Type="http://schemas.openxmlformats.org/officeDocument/2006/relationships/notesSlide"/><Relationship Id="rId64" Target="notesSlides/notesSlide11.xml" Type="http://schemas.openxmlformats.org/officeDocument/2006/relationships/notesSlide"/><Relationship Id="rId65" Target="notesSlides/notesSlide12.xml" Type="http://schemas.openxmlformats.org/officeDocument/2006/relationships/notesSlide"/><Relationship Id="rId66" Target="fonts/font66.fntdata" Type="http://schemas.openxmlformats.org/officeDocument/2006/relationships/font"/><Relationship Id="rId67" Target="notesSlides/notesSlide13.xml" Type="http://schemas.openxmlformats.org/officeDocument/2006/relationships/notesSlide"/><Relationship Id="rId68" Target="fonts/font68.fntdata" Type="http://schemas.openxmlformats.org/officeDocument/2006/relationships/font"/><Relationship Id="rId69" Target="notesSlides/notesSlide14.xml" Type="http://schemas.openxmlformats.org/officeDocument/2006/relationships/notesSlide"/><Relationship Id="rId7" Target="slides/slide2.xml" Type="http://schemas.openxmlformats.org/officeDocument/2006/relationships/slide"/><Relationship Id="rId70" Target="notesSlides/notesSlide15.xml" Type="http://schemas.openxmlformats.org/officeDocument/2006/relationships/notesSlide"/><Relationship Id="rId71" Target="notesSlides/notesSlide16.xml" Type="http://schemas.openxmlformats.org/officeDocument/2006/relationships/notesSlide"/><Relationship Id="rId72" Target="notesSlides/notesSlide17.xml" Type="http://schemas.openxmlformats.org/officeDocument/2006/relationships/notesSlide"/><Relationship Id="rId73" Target="notesSlides/notesSlide18.xml" Type="http://schemas.openxmlformats.org/officeDocument/2006/relationships/notesSlide"/><Relationship Id="rId74" Target="notesSlides/notesSlide19.xml" Type="http://schemas.openxmlformats.org/officeDocument/2006/relationships/notesSlide"/><Relationship Id="rId75" Target="notesSlides/notesSlide20.xml" Type="http://schemas.openxmlformats.org/officeDocument/2006/relationships/notesSlide"/><Relationship Id="rId76" Target="notesSlides/notesSlide21.xml" Type="http://schemas.openxmlformats.org/officeDocument/2006/relationships/notesSlide"/><Relationship Id="rId77" Target="notesSlides/notesSlide22.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3.png" Type="http://schemas.openxmlformats.org/officeDocument/2006/relationships/image"/><Relationship Id="rId4" Target="../media/image4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1042392" y="6889997"/>
            <a:ext cx="488156" cy="488156"/>
            <a:chOff x="0" y="0"/>
            <a:chExt cx="650875" cy="650875"/>
          </a:xfrm>
        </p:grpSpPr>
        <p:sp>
          <p:nvSpPr>
            <p:cNvPr name="Freeform 7" id="7"/>
            <p:cNvSpPr/>
            <p:nvPr/>
          </p:nvSpPr>
          <p:spPr>
            <a:xfrm flipH="false" flipV="false" rot="0">
              <a:off x="0" y="0"/>
              <a:ext cx="650875" cy="650875"/>
            </a:xfrm>
            <a:custGeom>
              <a:avLst/>
              <a:gdLst/>
              <a:ahLst/>
              <a:cxnLst/>
              <a:rect r="r" b="b" t="t" l="l"/>
              <a:pathLst>
                <a:path h="650875" w="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sp>
      </p:grpSp>
      <p:sp>
        <p:nvSpPr>
          <p:cNvPr name="Freeform 8" id="8"/>
          <p:cNvSpPr/>
          <p:nvPr/>
        </p:nvSpPr>
        <p:spPr>
          <a:xfrm flipH="false" flipV="false" rot="0">
            <a:off x="6235575" y="262673"/>
            <a:ext cx="2908425" cy="2959811"/>
          </a:xfrm>
          <a:custGeom>
            <a:avLst/>
            <a:gdLst/>
            <a:ahLst/>
            <a:cxnLst/>
            <a:rect r="r" b="b" t="t" l="l"/>
            <a:pathLst>
              <a:path h="2959811" w="2908425">
                <a:moveTo>
                  <a:pt x="0" y="0"/>
                </a:moveTo>
                <a:lnTo>
                  <a:pt x="2908425" y="0"/>
                </a:lnTo>
                <a:lnTo>
                  <a:pt x="2908425" y="2959810"/>
                </a:lnTo>
                <a:lnTo>
                  <a:pt x="0" y="2959810"/>
                </a:lnTo>
                <a:lnTo>
                  <a:pt x="0" y="0"/>
                </a:lnTo>
                <a:close/>
              </a:path>
            </a:pathLst>
          </a:custGeom>
          <a:blipFill>
            <a:blip r:embed="rId3"/>
            <a:stretch>
              <a:fillRect l="0" t="0" r="0" b="0"/>
            </a:stretch>
          </a:blipFill>
        </p:spPr>
      </p:sp>
      <p:sp>
        <p:nvSpPr>
          <p:cNvPr name="Freeform 9" id="9"/>
          <p:cNvSpPr/>
          <p:nvPr/>
        </p:nvSpPr>
        <p:spPr>
          <a:xfrm flipH="false" flipV="false" rot="0">
            <a:off x="9532575" y="1742578"/>
            <a:ext cx="8355439" cy="6266580"/>
          </a:xfrm>
          <a:custGeom>
            <a:avLst/>
            <a:gdLst/>
            <a:ahLst/>
            <a:cxnLst/>
            <a:rect r="r" b="b" t="t" l="l"/>
            <a:pathLst>
              <a:path h="6266580" w="8355439">
                <a:moveTo>
                  <a:pt x="0" y="0"/>
                </a:moveTo>
                <a:lnTo>
                  <a:pt x="8355439" y="0"/>
                </a:lnTo>
                <a:lnTo>
                  <a:pt x="8355439" y="6266580"/>
                </a:lnTo>
                <a:lnTo>
                  <a:pt x="0" y="6266580"/>
                </a:lnTo>
                <a:lnTo>
                  <a:pt x="0" y="0"/>
                </a:lnTo>
                <a:close/>
              </a:path>
            </a:pathLst>
          </a:custGeom>
          <a:blipFill>
            <a:blip r:embed="rId4"/>
            <a:stretch>
              <a:fillRect l="0" t="0" r="0" b="0"/>
            </a:stretch>
          </a:blipFill>
        </p:spPr>
      </p:sp>
      <p:sp>
        <p:nvSpPr>
          <p:cNvPr name="TextBox 10" id="10"/>
          <p:cNvSpPr txBox="true"/>
          <p:nvPr/>
        </p:nvSpPr>
        <p:spPr>
          <a:xfrm rot="0">
            <a:off x="468521" y="3609611"/>
            <a:ext cx="9335691" cy="878840"/>
          </a:xfrm>
          <a:prstGeom prst="rect">
            <a:avLst/>
          </a:prstGeom>
        </p:spPr>
        <p:txBody>
          <a:bodyPr anchor="t" rtlCol="false" tIns="0" lIns="0" bIns="0" rIns="0">
            <a:spAutoFit/>
          </a:bodyPr>
          <a:lstStyle/>
          <a:p>
            <a:pPr algn="l">
              <a:lnSpc>
                <a:spcPts val="7000"/>
              </a:lnSpc>
            </a:pPr>
            <a:r>
              <a:rPr lang="en-US" sz="5600" b="true">
                <a:solidFill>
                  <a:srgbClr val="38512F"/>
                </a:solidFill>
                <a:latin typeface="Lora Bold"/>
                <a:ea typeface="Lora Bold"/>
                <a:cs typeface="Lora Bold"/>
                <a:sym typeface="Lora Bold"/>
              </a:rPr>
              <a:t>Bloons </a:t>
            </a:r>
            <a:r>
              <a:rPr lang="en-US" sz="5600" b="true">
                <a:solidFill>
                  <a:srgbClr val="38512F"/>
                </a:solidFill>
                <a:latin typeface="Lora Bold"/>
                <a:ea typeface="Lora Bold"/>
                <a:cs typeface="Lora Bold"/>
                <a:sym typeface="Lora Bold"/>
              </a:rPr>
              <a:t>Tower Defense</a:t>
            </a:r>
          </a:p>
        </p:txBody>
      </p:sp>
      <p:sp>
        <p:nvSpPr>
          <p:cNvPr name="TextBox 11" id="11"/>
          <p:cNvSpPr txBox="true"/>
          <p:nvPr/>
        </p:nvSpPr>
        <p:spPr>
          <a:xfrm rot="0">
            <a:off x="468521" y="4793250"/>
            <a:ext cx="9064053" cy="2429494"/>
          </a:xfrm>
          <a:prstGeom prst="rect">
            <a:avLst/>
          </a:prstGeom>
        </p:spPr>
        <p:txBody>
          <a:bodyPr anchor="t" rtlCol="false" tIns="0" lIns="0" bIns="0" rIns="0">
            <a:spAutoFit/>
          </a:bodyPr>
          <a:lstStyle/>
          <a:p>
            <a:pPr algn="l">
              <a:lnSpc>
                <a:spcPts val="4885"/>
              </a:lnSpc>
            </a:pPr>
            <a:r>
              <a:rPr lang="en-US" sz="3012">
                <a:solidFill>
                  <a:srgbClr val="3A3630"/>
                </a:solidFill>
                <a:latin typeface="Source Sans Pro"/>
                <a:ea typeface="Source Sans Pro"/>
                <a:cs typeface="Source Sans Pro"/>
                <a:sym typeface="Source Sans Pro"/>
              </a:rPr>
              <a:t>Join us as we delve into the world of Balloon Tower Defense, a captivating new game that combines strategic tower defense with an enchanting balloon-themed world.</a:t>
            </a:r>
          </a:p>
        </p:txBody>
      </p:sp>
      <p:sp>
        <p:nvSpPr>
          <p:cNvPr name="TextBox 12" id="12"/>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
        <p:nvSpPr>
          <p:cNvPr name="TextBox 13" id="13"/>
          <p:cNvSpPr txBox="true"/>
          <p:nvPr/>
        </p:nvSpPr>
        <p:spPr>
          <a:xfrm rot="0">
            <a:off x="468521" y="7730579"/>
            <a:ext cx="10111503" cy="1451818"/>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INSTRUCTOR:</a:t>
            </a:r>
          </a:p>
          <a:p>
            <a:pPr algn="ctr">
              <a:lnSpc>
                <a:spcPts val="3846"/>
              </a:lnSpc>
              <a:spcBef>
                <a:spcPct val="0"/>
              </a:spcBef>
            </a:pPr>
            <a:r>
              <a:rPr lang="en-US" sz="3106">
                <a:solidFill>
                  <a:srgbClr val="000000"/>
                </a:solidFill>
                <a:latin typeface="Lora"/>
                <a:ea typeface="Lora"/>
                <a:cs typeface="Lora"/>
                <a:sym typeface="Lora"/>
              </a:rPr>
              <a:t>Assoc. Prof. Tran Thanh Tung and Nguyen Trung Nghia</a:t>
            </a:r>
          </a:p>
          <a:p>
            <a:pPr algn="ctr">
              <a:lnSpc>
                <a:spcPts val="3846"/>
              </a:lnSpc>
              <a:spcBef>
                <a:spcPct val="0"/>
              </a:spcBef>
            </a:pPr>
            <a:r>
              <a:rPr lang="en-US" sz="3106">
                <a:solidFill>
                  <a:srgbClr val="000000"/>
                </a:solidFill>
                <a:latin typeface="Lora"/>
                <a:ea typeface="Lora"/>
                <a:cs typeface="Lora"/>
                <a:sym typeface="Lora"/>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5154684" y="0"/>
            <a:ext cx="9129713" cy="10287000"/>
          </a:xfrm>
          <a:custGeom>
            <a:avLst/>
            <a:gdLst/>
            <a:ahLst/>
            <a:cxnLst/>
            <a:rect r="r" b="b" t="t" l="l"/>
            <a:pathLst>
              <a:path h="10287000" w="9129713">
                <a:moveTo>
                  <a:pt x="0" y="0"/>
                </a:moveTo>
                <a:lnTo>
                  <a:pt x="9129712" y="0"/>
                </a:lnTo>
                <a:lnTo>
                  <a:pt x="9129712"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130707" y="0"/>
            <a:ext cx="10026585" cy="10287000"/>
          </a:xfrm>
          <a:custGeom>
            <a:avLst/>
            <a:gdLst/>
            <a:ahLst/>
            <a:cxnLst/>
            <a:rect r="r" b="b" t="t" l="l"/>
            <a:pathLst>
              <a:path h="10287000" w="10026585">
                <a:moveTo>
                  <a:pt x="0" y="0"/>
                </a:moveTo>
                <a:lnTo>
                  <a:pt x="10026586" y="0"/>
                </a:lnTo>
                <a:lnTo>
                  <a:pt x="10026586" y="10287000"/>
                </a:lnTo>
                <a:lnTo>
                  <a:pt x="0" y="10287000"/>
                </a:lnTo>
                <a:lnTo>
                  <a:pt x="0" y="0"/>
                </a:lnTo>
                <a:close/>
              </a:path>
            </a:pathLst>
          </a:custGeom>
          <a:blipFill>
            <a:blip r:embed="rId2"/>
            <a:stretch>
              <a:fillRect l="0" t="-1366" r="0" b="-136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3758136" y="0"/>
            <a:ext cx="10919947" cy="10287000"/>
          </a:xfrm>
          <a:custGeom>
            <a:avLst/>
            <a:gdLst/>
            <a:ahLst/>
            <a:cxnLst/>
            <a:rect r="r" b="b" t="t" l="l"/>
            <a:pathLst>
              <a:path h="10287000" w="10919947">
                <a:moveTo>
                  <a:pt x="0" y="0"/>
                </a:moveTo>
                <a:lnTo>
                  <a:pt x="10919947" y="0"/>
                </a:lnTo>
                <a:lnTo>
                  <a:pt x="10919947" y="10287000"/>
                </a:lnTo>
                <a:lnTo>
                  <a:pt x="0" y="10287000"/>
                </a:lnTo>
                <a:lnTo>
                  <a:pt x="0" y="0"/>
                </a:lnTo>
                <a:close/>
              </a:path>
            </a:pathLst>
          </a:custGeom>
          <a:blipFill>
            <a:blip r:embed="rId2"/>
            <a:stretch>
              <a:fillRect l="0" t="-688" r="0" b="-68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688443" y="0"/>
            <a:ext cx="8911114" cy="10287000"/>
          </a:xfrm>
          <a:custGeom>
            <a:avLst/>
            <a:gdLst/>
            <a:ahLst/>
            <a:cxnLst/>
            <a:rect r="r" b="b" t="t" l="l"/>
            <a:pathLst>
              <a:path h="10287000" w="8911114">
                <a:moveTo>
                  <a:pt x="0" y="0"/>
                </a:moveTo>
                <a:lnTo>
                  <a:pt x="8911114" y="0"/>
                </a:lnTo>
                <a:lnTo>
                  <a:pt x="8911114" y="10287000"/>
                </a:lnTo>
                <a:lnTo>
                  <a:pt x="0" y="102870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674701" y="0"/>
            <a:ext cx="8938598" cy="10287000"/>
          </a:xfrm>
          <a:custGeom>
            <a:avLst/>
            <a:gdLst/>
            <a:ahLst/>
            <a:cxnLst/>
            <a:rect r="r" b="b" t="t" l="l"/>
            <a:pathLst>
              <a:path h="10287000" w="8938598">
                <a:moveTo>
                  <a:pt x="0" y="0"/>
                </a:moveTo>
                <a:lnTo>
                  <a:pt x="8938598" y="0"/>
                </a:lnTo>
                <a:lnTo>
                  <a:pt x="8938598" y="10287000"/>
                </a:lnTo>
                <a:lnTo>
                  <a:pt x="0" y="10287000"/>
                </a:lnTo>
                <a:lnTo>
                  <a:pt x="0" y="0"/>
                </a:lnTo>
                <a:close/>
              </a:path>
            </a:pathLst>
          </a:custGeom>
          <a:blipFill>
            <a:blip r:embed="rId2"/>
            <a:stretch>
              <a:fillRect l="0" t="-1188" r="0" b="-1188"/>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212669" y="0"/>
            <a:ext cx="9981236" cy="10287000"/>
          </a:xfrm>
          <a:custGeom>
            <a:avLst/>
            <a:gdLst/>
            <a:ahLst/>
            <a:cxnLst/>
            <a:rect r="r" b="b" t="t" l="l"/>
            <a:pathLst>
              <a:path h="10287000" w="9981236">
                <a:moveTo>
                  <a:pt x="0" y="0"/>
                </a:moveTo>
                <a:lnTo>
                  <a:pt x="9981237" y="0"/>
                </a:lnTo>
                <a:lnTo>
                  <a:pt x="9981237" y="10287000"/>
                </a:lnTo>
                <a:lnTo>
                  <a:pt x="0" y="10287000"/>
                </a:lnTo>
                <a:lnTo>
                  <a:pt x="0" y="0"/>
                </a:lnTo>
                <a:close/>
              </a:path>
            </a:pathLst>
          </a:custGeom>
          <a:blipFill>
            <a:blip r:embed="rId2"/>
            <a:stretch>
              <a:fillRect l="0" t="-601" r="0" b="-60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727019" y="0"/>
            <a:ext cx="9130399" cy="10287000"/>
          </a:xfrm>
          <a:custGeom>
            <a:avLst/>
            <a:gdLst/>
            <a:ahLst/>
            <a:cxnLst/>
            <a:rect r="r" b="b" t="t" l="l"/>
            <a:pathLst>
              <a:path h="10287000" w="9130399">
                <a:moveTo>
                  <a:pt x="0" y="0"/>
                </a:moveTo>
                <a:lnTo>
                  <a:pt x="9130400" y="0"/>
                </a:lnTo>
                <a:lnTo>
                  <a:pt x="9130400" y="10287000"/>
                </a:lnTo>
                <a:lnTo>
                  <a:pt x="0" y="10287000"/>
                </a:lnTo>
                <a:lnTo>
                  <a:pt x="0" y="0"/>
                </a:lnTo>
                <a:close/>
              </a:path>
            </a:pathLst>
          </a:custGeom>
          <a:blipFill>
            <a:blip r:embed="rId2"/>
            <a:stretch>
              <a:fillRect l="0" t="-1677" r="0" b="-1677"/>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463415" y="0"/>
            <a:ext cx="9361170" cy="10287000"/>
          </a:xfrm>
          <a:custGeom>
            <a:avLst/>
            <a:gdLst/>
            <a:ahLst/>
            <a:cxnLst/>
            <a:rect r="r" b="b" t="t" l="l"/>
            <a:pathLst>
              <a:path h="10287000" w="9361170">
                <a:moveTo>
                  <a:pt x="0" y="0"/>
                </a:moveTo>
                <a:lnTo>
                  <a:pt x="9361170" y="0"/>
                </a:lnTo>
                <a:lnTo>
                  <a:pt x="9361170"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4354116" y="0"/>
            <a:ext cx="9579769" cy="10287000"/>
          </a:xfrm>
          <a:custGeom>
            <a:avLst/>
            <a:gdLst/>
            <a:ahLst/>
            <a:cxnLst/>
            <a:rect r="r" b="b" t="t" l="l"/>
            <a:pathLst>
              <a:path h="10287000" w="9579769">
                <a:moveTo>
                  <a:pt x="0" y="0"/>
                </a:moveTo>
                <a:lnTo>
                  <a:pt x="9579768" y="0"/>
                </a:lnTo>
                <a:lnTo>
                  <a:pt x="9579768"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EF5E7"/>
        </a:solidFill>
      </p:bgPr>
    </p:bg>
    <p:spTree>
      <p:nvGrpSpPr>
        <p:cNvPr id="1" name=""/>
        <p:cNvGrpSpPr/>
        <p:nvPr/>
      </p:nvGrpSpPr>
      <p:grpSpPr>
        <a:xfrm>
          <a:off x="0" y="0"/>
          <a:ext cx="0" cy="0"/>
          <a:chOff x="0" y="0"/>
          <a:chExt cx="0" cy="0"/>
        </a:xfrm>
      </p:grpSpPr>
      <p:sp>
        <p:nvSpPr>
          <p:cNvPr name="TextBox 2" id="2"/>
          <p:cNvSpPr txBox="true"/>
          <p:nvPr/>
        </p:nvSpPr>
        <p:spPr>
          <a:xfrm rot="0">
            <a:off x="2182237" y="4274503"/>
            <a:ext cx="1392352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3. Implementation code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4" id="4"/>
          <p:cNvSpPr txBox="true"/>
          <p:nvPr/>
        </p:nvSpPr>
        <p:spPr>
          <a:xfrm rot="0">
            <a:off x="7956921" y="2075170"/>
            <a:ext cx="3151307" cy="850900"/>
          </a:xfrm>
          <a:prstGeom prst="rect">
            <a:avLst/>
          </a:prstGeom>
        </p:spPr>
        <p:txBody>
          <a:bodyPr anchor="t" rtlCol="false" tIns="0" lIns="0" bIns="0" rIns="0">
            <a:spAutoFit/>
          </a:bodyPr>
          <a:lstStyle/>
          <a:p>
            <a:pPr algn="l">
              <a:lnSpc>
                <a:spcPts val="6875"/>
              </a:lnSpc>
            </a:pPr>
            <a:r>
              <a:rPr lang="en-US" sz="5500">
                <a:solidFill>
                  <a:srgbClr val="38512F"/>
                </a:solidFill>
                <a:latin typeface="Lora"/>
                <a:ea typeface="Lora"/>
                <a:cs typeface="Lora"/>
                <a:sym typeface="Lora"/>
              </a:rPr>
              <a:t>Member</a:t>
            </a:r>
          </a:p>
        </p:txBody>
      </p:sp>
      <p:sp>
        <p:nvSpPr>
          <p:cNvPr name="TextBox 5" id="5"/>
          <p:cNvSpPr txBox="true"/>
          <p:nvPr/>
        </p:nvSpPr>
        <p:spPr>
          <a:xfrm rot="0">
            <a:off x="1028700" y="3920330"/>
            <a:ext cx="10945500" cy="2470769"/>
          </a:xfrm>
          <a:prstGeom prst="rect">
            <a:avLst/>
          </a:prstGeom>
        </p:spPr>
        <p:txBody>
          <a:bodyPr anchor="t" rtlCol="false" tIns="0" lIns="0" bIns="0" rIns="0">
            <a:spAutoFit/>
          </a:bodyPr>
          <a:lstStyle/>
          <a:p>
            <a:pPr algn="l" marL="842548" indent="-421274" lvl="1">
              <a:lnSpc>
                <a:spcPts val="4878"/>
              </a:lnSpc>
              <a:buFont typeface="Arial"/>
              <a:buChar char="•"/>
            </a:pPr>
            <a:r>
              <a:rPr lang="en-US" sz="3902">
                <a:solidFill>
                  <a:srgbClr val="38512F"/>
                </a:solidFill>
                <a:latin typeface="Lora"/>
                <a:ea typeface="Lora"/>
                <a:cs typeface="Lora"/>
                <a:sym typeface="Lora"/>
              </a:rPr>
              <a:t>Nguyen Minh Khoi - ITCSIU22210</a:t>
            </a:r>
          </a:p>
          <a:p>
            <a:pPr algn="l" marL="842548" indent="-421274" lvl="1">
              <a:lnSpc>
                <a:spcPts val="4878"/>
              </a:lnSpc>
              <a:buFont typeface="Arial"/>
              <a:buChar char="•"/>
            </a:pPr>
            <a:r>
              <a:rPr lang="en-US" sz="3902">
                <a:solidFill>
                  <a:srgbClr val="38512F"/>
                </a:solidFill>
                <a:latin typeface="Lora"/>
                <a:ea typeface="Lora"/>
                <a:cs typeface="Lora"/>
                <a:sym typeface="Lora"/>
              </a:rPr>
              <a:t>Vuong Quan Sieu - ITCSIU22270</a:t>
            </a:r>
          </a:p>
          <a:p>
            <a:pPr algn="l" marL="842548" indent="-421274" lvl="1">
              <a:lnSpc>
                <a:spcPts val="4878"/>
              </a:lnSpc>
              <a:buFont typeface="Arial"/>
              <a:buChar char="•"/>
            </a:pPr>
            <a:r>
              <a:rPr lang="en-US" sz="3902">
                <a:solidFill>
                  <a:srgbClr val="38512F"/>
                </a:solidFill>
                <a:latin typeface="Lora"/>
                <a:ea typeface="Lora"/>
                <a:cs typeface="Lora"/>
                <a:sym typeface="Lora"/>
              </a:rPr>
              <a:t>Truong Huy Hoang - ITCSIU22228</a:t>
            </a:r>
          </a:p>
          <a:p>
            <a:pPr algn="l" marL="842546" indent="-421273" lvl="1">
              <a:lnSpc>
                <a:spcPts val="4878"/>
              </a:lnSpc>
              <a:buFont typeface="Arial"/>
              <a:buChar char="•"/>
            </a:pPr>
            <a:r>
              <a:rPr lang="en-US" sz="3902">
                <a:solidFill>
                  <a:srgbClr val="38512F"/>
                </a:solidFill>
                <a:latin typeface="Lora"/>
                <a:ea typeface="Lora"/>
                <a:cs typeface="Lora"/>
                <a:sym typeface="Lora"/>
              </a:rPr>
              <a:t>Huynh Trinh Phuc Thinh - ITCSIU22230</a:t>
            </a:r>
          </a:p>
        </p:txBody>
      </p:sp>
      <p:sp>
        <p:nvSpPr>
          <p:cNvPr name="TextBox 6" id="6"/>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3844234" y="7223079"/>
            <a:ext cx="10599533" cy="2721021"/>
          </a:xfrm>
          <a:custGeom>
            <a:avLst/>
            <a:gdLst/>
            <a:ahLst/>
            <a:cxnLst/>
            <a:rect r="r" b="b" t="t" l="l"/>
            <a:pathLst>
              <a:path h="2721021" w="10599533">
                <a:moveTo>
                  <a:pt x="0" y="0"/>
                </a:moveTo>
                <a:lnTo>
                  <a:pt x="10599532" y="0"/>
                </a:lnTo>
                <a:lnTo>
                  <a:pt x="10599532" y="2721021"/>
                </a:lnTo>
                <a:lnTo>
                  <a:pt x="0" y="2721021"/>
                </a:lnTo>
                <a:lnTo>
                  <a:pt x="0" y="0"/>
                </a:lnTo>
                <a:close/>
              </a:path>
            </a:pathLst>
          </a:custGeom>
          <a:blipFill>
            <a:blip r:embed="rId3"/>
            <a:stretch>
              <a:fillRect l="0" t="0" r="0" b="0"/>
            </a:stretch>
          </a:blipFill>
        </p:spPr>
      </p:sp>
      <p:sp>
        <p:nvSpPr>
          <p:cNvPr name="Freeform 7" id="7"/>
          <p:cNvSpPr/>
          <p:nvPr/>
        </p:nvSpPr>
        <p:spPr>
          <a:xfrm flipH="false" flipV="false" rot="0">
            <a:off x="3844234" y="1568904"/>
            <a:ext cx="10599533" cy="5654175"/>
          </a:xfrm>
          <a:custGeom>
            <a:avLst/>
            <a:gdLst/>
            <a:ahLst/>
            <a:cxnLst/>
            <a:rect r="r" b="b" t="t" l="l"/>
            <a:pathLst>
              <a:path h="5654175" w="10599533">
                <a:moveTo>
                  <a:pt x="0" y="0"/>
                </a:moveTo>
                <a:lnTo>
                  <a:pt x="10599532" y="0"/>
                </a:lnTo>
                <a:lnTo>
                  <a:pt x="10599532" y="5654175"/>
                </a:lnTo>
                <a:lnTo>
                  <a:pt x="0" y="5654175"/>
                </a:lnTo>
                <a:lnTo>
                  <a:pt x="0" y="0"/>
                </a:lnTo>
                <a:close/>
              </a:path>
            </a:pathLst>
          </a:custGeom>
          <a:blipFill>
            <a:blip r:embed="rId4"/>
            <a:stretch>
              <a:fillRect l="0" t="-1174" r="0" b="-1174"/>
            </a:stretch>
          </a:blipFill>
        </p:spPr>
      </p:sp>
      <p:sp>
        <p:nvSpPr>
          <p:cNvPr name="TextBox 8" id="8"/>
          <p:cNvSpPr txBox="true"/>
          <p:nvPr/>
        </p:nvSpPr>
        <p:spPr>
          <a:xfrm rot="0">
            <a:off x="1250865" y="21431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3.1 Game Initialization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3374149" y="1177685"/>
            <a:ext cx="12133257" cy="8766415"/>
          </a:xfrm>
          <a:custGeom>
            <a:avLst/>
            <a:gdLst/>
            <a:ahLst/>
            <a:cxnLst/>
            <a:rect r="r" b="b" t="t" l="l"/>
            <a:pathLst>
              <a:path h="8766415" w="12133257">
                <a:moveTo>
                  <a:pt x="0" y="0"/>
                </a:moveTo>
                <a:lnTo>
                  <a:pt x="12133258" y="0"/>
                </a:lnTo>
                <a:lnTo>
                  <a:pt x="12133258" y="8766415"/>
                </a:lnTo>
                <a:lnTo>
                  <a:pt x="0" y="8766415"/>
                </a:lnTo>
                <a:lnTo>
                  <a:pt x="0" y="0"/>
                </a:lnTo>
                <a:close/>
              </a:path>
            </a:pathLst>
          </a:custGeom>
          <a:blipFill>
            <a:blip r:embed="rId3"/>
            <a:stretch>
              <a:fillRect l="-1681" t="0" r="-9686" b="-1925"/>
            </a:stretch>
          </a:blipFill>
        </p:spPr>
      </p:sp>
      <p:sp>
        <p:nvSpPr>
          <p:cNvPr name="TextBox 7" id="7"/>
          <p:cNvSpPr txBox="true"/>
          <p:nvPr/>
        </p:nvSpPr>
        <p:spPr>
          <a:xfrm rot="0">
            <a:off x="1250865" y="21431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3.2 Game Loop</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781936" y="1780390"/>
            <a:ext cx="12724128" cy="3905824"/>
          </a:xfrm>
          <a:custGeom>
            <a:avLst/>
            <a:gdLst/>
            <a:ahLst/>
            <a:cxnLst/>
            <a:rect r="r" b="b" t="t" l="l"/>
            <a:pathLst>
              <a:path h="3905824" w="12724128">
                <a:moveTo>
                  <a:pt x="0" y="0"/>
                </a:moveTo>
                <a:lnTo>
                  <a:pt x="12724128" y="0"/>
                </a:lnTo>
                <a:lnTo>
                  <a:pt x="12724128" y="3905824"/>
                </a:lnTo>
                <a:lnTo>
                  <a:pt x="0" y="3905824"/>
                </a:lnTo>
                <a:lnTo>
                  <a:pt x="0" y="0"/>
                </a:lnTo>
                <a:close/>
              </a:path>
            </a:pathLst>
          </a:custGeom>
          <a:blipFill>
            <a:blip r:embed="rId3"/>
            <a:stretch>
              <a:fillRect l="0" t="0" r="0" b="0"/>
            </a:stretch>
          </a:blipFill>
        </p:spPr>
      </p:sp>
      <p:sp>
        <p:nvSpPr>
          <p:cNvPr name="Freeform 7" id="7"/>
          <p:cNvSpPr/>
          <p:nvPr/>
        </p:nvSpPr>
        <p:spPr>
          <a:xfrm flipH="false" flipV="false" rot="0">
            <a:off x="2781936" y="5686214"/>
            <a:ext cx="12724128" cy="2904065"/>
          </a:xfrm>
          <a:custGeom>
            <a:avLst/>
            <a:gdLst/>
            <a:ahLst/>
            <a:cxnLst/>
            <a:rect r="r" b="b" t="t" l="l"/>
            <a:pathLst>
              <a:path h="2904065" w="12724128">
                <a:moveTo>
                  <a:pt x="0" y="0"/>
                </a:moveTo>
                <a:lnTo>
                  <a:pt x="12724128" y="0"/>
                </a:lnTo>
                <a:lnTo>
                  <a:pt x="12724128" y="2904065"/>
                </a:lnTo>
                <a:lnTo>
                  <a:pt x="0" y="2904065"/>
                </a:lnTo>
                <a:lnTo>
                  <a:pt x="0" y="0"/>
                </a:lnTo>
                <a:close/>
              </a:path>
            </a:pathLst>
          </a:custGeom>
          <a:blipFill>
            <a:blip r:embed="rId4"/>
            <a:stretch>
              <a:fillRect l="0" t="-3137" r="0" b="-3137"/>
            </a:stretch>
          </a:blipFill>
        </p:spPr>
      </p:sp>
      <p:sp>
        <p:nvSpPr>
          <p:cNvPr name="TextBox 8" id="8"/>
          <p:cNvSpPr txBox="true"/>
          <p:nvPr/>
        </p:nvSpPr>
        <p:spPr>
          <a:xfrm rot="0">
            <a:off x="1273573"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3.3 Game State Management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480144" y="1257147"/>
            <a:ext cx="13327713" cy="8429778"/>
          </a:xfrm>
          <a:custGeom>
            <a:avLst/>
            <a:gdLst/>
            <a:ahLst/>
            <a:cxnLst/>
            <a:rect r="r" b="b" t="t" l="l"/>
            <a:pathLst>
              <a:path h="8429778" w="13327713">
                <a:moveTo>
                  <a:pt x="0" y="0"/>
                </a:moveTo>
                <a:lnTo>
                  <a:pt x="13327712" y="0"/>
                </a:lnTo>
                <a:lnTo>
                  <a:pt x="13327712" y="8429778"/>
                </a:lnTo>
                <a:lnTo>
                  <a:pt x="0" y="8429778"/>
                </a:lnTo>
                <a:lnTo>
                  <a:pt x="0" y="0"/>
                </a:lnTo>
                <a:close/>
              </a:path>
            </a:pathLst>
          </a:custGeom>
          <a:blipFill>
            <a:blip r:embed="rId3"/>
            <a:stretch>
              <a:fillRect l="0" t="0" r="0" b="0"/>
            </a:stretch>
          </a:blipFill>
        </p:spPr>
      </p:sp>
      <p:sp>
        <p:nvSpPr>
          <p:cNvPr name="Freeform 7" id="7"/>
          <p:cNvSpPr/>
          <p:nvPr/>
        </p:nvSpPr>
        <p:spPr>
          <a:xfrm flipH="false" flipV="false" rot="0">
            <a:off x="2480144" y="1233080"/>
            <a:ext cx="13327713" cy="8546396"/>
          </a:xfrm>
          <a:custGeom>
            <a:avLst/>
            <a:gdLst/>
            <a:ahLst/>
            <a:cxnLst/>
            <a:rect r="r" b="b" t="t" l="l"/>
            <a:pathLst>
              <a:path h="8546396" w="13327713">
                <a:moveTo>
                  <a:pt x="0" y="0"/>
                </a:moveTo>
                <a:lnTo>
                  <a:pt x="13327712" y="0"/>
                </a:lnTo>
                <a:lnTo>
                  <a:pt x="13327712" y="8546395"/>
                </a:lnTo>
                <a:lnTo>
                  <a:pt x="0" y="8546395"/>
                </a:lnTo>
                <a:lnTo>
                  <a:pt x="0" y="0"/>
                </a:lnTo>
                <a:close/>
              </a:path>
            </a:pathLst>
          </a:custGeom>
          <a:blipFill>
            <a:blip r:embed="rId4"/>
            <a:stretch>
              <a:fillRect l="0" t="0" r="0" b="0"/>
            </a:stretch>
          </a:blipFill>
        </p:spPr>
      </p:sp>
      <p:sp>
        <p:nvSpPr>
          <p:cNvPr name="TextBox 8" id="8"/>
          <p:cNvSpPr txBox="true"/>
          <p:nvPr/>
        </p:nvSpPr>
        <p:spPr>
          <a:xfrm rot="0">
            <a:off x="1273573"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3.4 Tower Control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480144" y="1257147"/>
            <a:ext cx="13327713" cy="8429778"/>
          </a:xfrm>
          <a:custGeom>
            <a:avLst/>
            <a:gdLst/>
            <a:ahLst/>
            <a:cxnLst/>
            <a:rect r="r" b="b" t="t" l="l"/>
            <a:pathLst>
              <a:path h="8429778" w="13327713">
                <a:moveTo>
                  <a:pt x="0" y="0"/>
                </a:moveTo>
                <a:lnTo>
                  <a:pt x="13327712" y="0"/>
                </a:lnTo>
                <a:lnTo>
                  <a:pt x="13327712" y="8429778"/>
                </a:lnTo>
                <a:lnTo>
                  <a:pt x="0" y="8429778"/>
                </a:lnTo>
                <a:lnTo>
                  <a:pt x="0" y="0"/>
                </a:lnTo>
                <a:close/>
              </a:path>
            </a:pathLst>
          </a:custGeom>
          <a:blipFill>
            <a:blip r:embed="rId3"/>
            <a:stretch>
              <a:fillRect l="0" t="0" r="0" b="0"/>
            </a:stretch>
          </a:blipFill>
        </p:spPr>
      </p:sp>
      <p:sp>
        <p:nvSpPr>
          <p:cNvPr name="TextBox 7" id="7"/>
          <p:cNvSpPr txBox="true"/>
          <p:nvPr/>
        </p:nvSpPr>
        <p:spPr>
          <a:xfrm rot="0">
            <a:off x="1273573"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3.4 Tower Control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792619" y="1233080"/>
            <a:ext cx="12702762" cy="8851514"/>
          </a:xfrm>
          <a:custGeom>
            <a:avLst/>
            <a:gdLst/>
            <a:ahLst/>
            <a:cxnLst/>
            <a:rect r="r" b="b" t="t" l="l"/>
            <a:pathLst>
              <a:path h="8851514" w="12702762">
                <a:moveTo>
                  <a:pt x="0" y="0"/>
                </a:moveTo>
                <a:lnTo>
                  <a:pt x="12702762" y="0"/>
                </a:lnTo>
                <a:lnTo>
                  <a:pt x="12702762" y="8851514"/>
                </a:lnTo>
                <a:lnTo>
                  <a:pt x="0" y="8851514"/>
                </a:lnTo>
                <a:lnTo>
                  <a:pt x="0" y="0"/>
                </a:lnTo>
                <a:close/>
              </a:path>
            </a:pathLst>
          </a:custGeom>
          <a:blipFill>
            <a:blip r:embed="rId3"/>
            <a:stretch>
              <a:fillRect l="-1711" t="0" r="-1711" b="0"/>
            </a:stretch>
          </a:blipFill>
        </p:spPr>
      </p:sp>
      <p:sp>
        <p:nvSpPr>
          <p:cNvPr name="TextBox 7" id="7"/>
          <p:cNvSpPr txBox="true"/>
          <p:nvPr/>
        </p:nvSpPr>
        <p:spPr>
          <a:xfrm rot="0">
            <a:off x="1273573"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3.4 Tower Control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167744" y="3207913"/>
            <a:ext cx="14660088" cy="3871174"/>
          </a:xfrm>
          <a:custGeom>
            <a:avLst/>
            <a:gdLst/>
            <a:ahLst/>
            <a:cxnLst/>
            <a:rect r="r" b="b" t="t" l="l"/>
            <a:pathLst>
              <a:path h="3871174" w="14660088">
                <a:moveTo>
                  <a:pt x="0" y="0"/>
                </a:moveTo>
                <a:lnTo>
                  <a:pt x="14660088" y="0"/>
                </a:lnTo>
                <a:lnTo>
                  <a:pt x="14660088" y="3871174"/>
                </a:lnTo>
                <a:lnTo>
                  <a:pt x="0" y="3871174"/>
                </a:lnTo>
                <a:lnTo>
                  <a:pt x="0" y="0"/>
                </a:lnTo>
                <a:close/>
              </a:path>
            </a:pathLst>
          </a:custGeom>
          <a:blipFill>
            <a:blip r:embed="rId3"/>
            <a:stretch>
              <a:fillRect l="-1524" t="0" r="-1524" b="-2438"/>
            </a:stretch>
          </a:blipFill>
        </p:spPr>
      </p:sp>
      <p:sp>
        <p:nvSpPr>
          <p:cNvPr name="TextBox 7" id="7"/>
          <p:cNvSpPr txBox="true"/>
          <p:nvPr/>
        </p:nvSpPr>
        <p:spPr>
          <a:xfrm rot="0">
            <a:off x="1028700"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3.5 Special features</a:t>
            </a:r>
          </a:p>
        </p:txBody>
      </p:sp>
      <p:sp>
        <p:nvSpPr>
          <p:cNvPr name="TextBox 8" id="8"/>
          <p:cNvSpPr txBox="true"/>
          <p:nvPr/>
        </p:nvSpPr>
        <p:spPr>
          <a:xfrm rot="0">
            <a:off x="1550388" y="1214030"/>
            <a:ext cx="5004673" cy="822008"/>
          </a:xfrm>
          <a:prstGeom prst="rect">
            <a:avLst/>
          </a:prstGeom>
        </p:spPr>
        <p:txBody>
          <a:bodyPr anchor="t" rtlCol="false" tIns="0" lIns="0" bIns="0" rIns="0">
            <a:spAutoFit/>
          </a:bodyPr>
          <a:lstStyle/>
          <a:p>
            <a:pPr algn="ctr">
              <a:lnSpc>
                <a:spcPts val="6562"/>
              </a:lnSpc>
              <a:spcBef>
                <a:spcPct val="0"/>
              </a:spcBef>
            </a:pPr>
            <a:r>
              <a:rPr lang="en-US" sz="5250" i="true">
                <a:solidFill>
                  <a:srgbClr val="38512F"/>
                </a:solidFill>
                <a:latin typeface="Lora Italics"/>
                <a:ea typeface="Lora Italics"/>
                <a:cs typeface="Lora Italics"/>
                <a:sym typeface="Lora Italics"/>
              </a:rPr>
              <a:t>3.5.1 Pathfinding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6086490" y="2036037"/>
            <a:ext cx="10228258" cy="1561574"/>
          </a:xfrm>
          <a:custGeom>
            <a:avLst/>
            <a:gdLst/>
            <a:ahLst/>
            <a:cxnLst/>
            <a:rect r="r" b="b" t="t" l="l"/>
            <a:pathLst>
              <a:path h="1561574" w="10228258">
                <a:moveTo>
                  <a:pt x="0" y="0"/>
                </a:moveTo>
                <a:lnTo>
                  <a:pt x="10228258" y="0"/>
                </a:lnTo>
                <a:lnTo>
                  <a:pt x="10228258" y="1561574"/>
                </a:lnTo>
                <a:lnTo>
                  <a:pt x="0" y="1561574"/>
                </a:lnTo>
                <a:lnTo>
                  <a:pt x="0" y="0"/>
                </a:lnTo>
                <a:close/>
              </a:path>
            </a:pathLst>
          </a:custGeom>
          <a:blipFill>
            <a:blip r:embed="rId3"/>
            <a:stretch>
              <a:fillRect l="0" t="-1066" r="0" b="-1066"/>
            </a:stretch>
          </a:blipFill>
        </p:spPr>
      </p:sp>
      <p:sp>
        <p:nvSpPr>
          <p:cNvPr name="Freeform 7" id="7"/>
          <p:cNvSpPr/>
          <p:nvPr/>
        </p:nvSpPr>
        <p:spPr>
          <a:xfrm flipH="false" flipV="false" rot="0">
            <a:off x="6086490" y="3597611"/>
            <a:ext cx="10228258" cy="6157757"/>
          </a:xfrm>
          <a:custGeom>
            <a:avLst/>
            <a:gdLst/>
            <a:ahLst/>
            <a:cxnLst/>
            <a:rect r="r" b="b" t="t" l="l"/>
            <a:pathLst>
              <a:path h="6157757" w="10228258">
                <a:moveTo>
                  <a:pt x="0" y="0"/>
                </a:moveTo>
                <a:lnTo>
                  <a:pt x="10228258" y="0"/>
                </a:lnTo>
                <a:lnTo>
                  <a:pt x="10228258" y="6157757"/>
                </a:lnTo>
                <a:lnTo>
                  <a:pt x="0" y="6157757"/>
                </a:lnTo>
                <a:lnTo>
                  <a:pt x="0" y="0"/>
                </a:lnTo>
                <a:close/>
              </a:path>
            </a:pathLst>
          </a:custGeom>
          <a:blipFill>
            <a:blip r:embed="rId4"/>
            <a:stretch>
              <a:fillRect l="0" t="-964" r="0" b="-9701"/>
            </a:stretch>
          </a:blipFill>
        </p:spPr>
      </p:sp>
      <p:sp>
        <p:nvSpPr>
          <p:cNvPr name="TextBox 8" id="8"/>
          <p:cNvSpPr txBox="true"/>
          <p:nvPr/>
        </p:nvSpPr>
        <p:spPr>
          <a:xfrm rot="0">
            <a:off x="1028700"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3.5 Special features</a:t>
            </a:r>
          </a:p>
        </p:txBody>
      </p:sp>
      <p:sp>
        <p:nvSpPr>
          <p:cNvPr name="TextBox 9" id="9"/>
          <p:cNvSpPr txBox="true"/>
          <p:nvPr/>
        </p:nvSpPr>
        <p:spPr>
          <a:xfrm rot="0">
            <a:off x="1302435" y="1214030"/>
            <a:ext cx="6772275" cy="822008"/>
          </a:xfrm>
          <a:prstGeom prst="rect">
            <a:avLst/>
          </a:prstGeom>
        </p:spPr>
        <p:txBody>
          <a:bodyPr anchor="t" rtlCol="false" tIns="0" lIns="0" bIns="0" rIns="0">
            <a:spAutoFit/>
          </a:bodyPr>
          <a:lstStyle/>
          <a:p>
            <a:pPr algn="ctr">
              <a:lnSpc>
                <a:spcPts val="6562"/>
              </a:lnSpc>
              <a:spcBef>
                <a:spcPct val="0"/>
              </a:spcBef>
            </a:pPr>
            <a:r>
              <a:rPr lang="en-US" sz="5250" i="true">
                <a:solidFill>
                  <a:srgbClr val="38512F"/>
                </a:solidFill>
                <a:latin typeface="Lora Italics"/>
                <a:ea typeface="Lora Italics"/>
                <a:cs typeface="Lora Italics"/>
                <a:sym typeface="Lora Italics"/>
              </a:rPr>
              <a:t>3.5.2 Tower placement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1028700" y="2959202"/>
            <a:ext cx="15581379" cy="4368597"/>
          </a:xfrm>
          <a:custGeom>
            <a:avLst/>
            <a:gdLst/>
            <a:ahLst/>
            <a:cxnLst/>
            <a:rect r="r" b="b" t="t" l="l"/>
            <a:pathLst>
              <a:path h="4368597" w="15581379">
                <a:moveTo>
                  <a:pt x="0" y="0"/>
                </a:moveTo>
                <a:lnTo>
                  <a:pt x="15581379" y="0"/>
                </a:lnTo>
                <a:lnTo>
                  <a:pt x="15581379" y="4368596"/>
                </a:lnTo>
                <a:lnTo>
                  <a:pt x="0" y="4368596"/>
                </a:lnTo>
                <a:lnTo>
                  <a:pt x="0" y="0"/>
                </a:lnTo>
                <a:close/>
              </a:path>
            </a:pathLst>
          </a:custGeom>
          <a:blipFill>
            <a:blip r:embed="rId3"/>
            <a:stretch>
              <a:fillRect l="-291" t="0" r="-291" b="0"/>
            </a:stretch>
          </a:blipFill>
        </p:spPr>
      </p:sp>
      <p:sp>
        <p:nvSpPr>
          <p:cNvPr name="TextBox 7" id="7"/>
          <p:cNvSpPr txBox="true"/>
          <p:nvPr/>
        </p:nvSpPr>
        <p:spPr>
          <a:xfrm rot="0">
            <a:off x="1028700"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3.5 Special features</a:t>
            </a:r>
          </a:p>
        </p:txBody>
      </p:sp>
      <p:sp>
        <p:nvSpPr>
          <p:cNvPr name="TextBox 8" id="8"/>
          <p:cNvSpPr txBox="true"/>
          <p:nvPr/>
        </p:nvSpPr>
        <p:spPr>
          <a:xfrm rot="0">
            <a:off x="1028700" y="1214030"/>
            <a:ext cx="8989814" cy="822008"/>
          </a:xfrm>
          <a:prstGeom prst="rect">
            <a:avLst/>
          </a:prstGeom>
        </p:spPr>
        <p:txBody>
          <a:bodyPr anchor="t" rtlCol="false" tIns="0" lIns="0" bIns="0" rIns="0">
            <a:spAutoFit/>
          </a:bodyPr>
          <a:lstStyle/>
          <a:p>
            <a:pPr algn="ctr">
              <a:lnSpc>
                <a:spcPts val="6562"/>
              </a:lnSpc>
              <a:spcBef>
                <a:spcPct val="0"/>
              </a:spcBef>
            </a:pPr>
            <a:r>
              <a:rPr lang="en-US" sz="5250" i="true">
                <a:solidFill>
                  <a:srgbClr val="38512F"/>
                </a:solidFill>
                <a:latin typeface="Lora Italics"/>
                <a:ea typeface="Lora Italics"/>
                <a:cs typeface="Lora Italics"/>
                <a:sym typeface="Lora Italics"/>
              </a:rPr>
              <a:t>3.5.3 Tower Attack Mechanics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95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2993776" y="3549221"/>
            <a:ext cx="13055243" cy="1321843"/>
          </a:xfrm>
          <a:custGeom>
            <a:avLst/>
            <a:gdLst/>
            <a:ahLst/>
            <a:cxnLst/>
            <a:rect r="r" b="b" t="t" l="l"/>
            <a:pathLst>
              <a:path h="1321843" w="13055243">
                <a:moveTo>
                  <a:pt x="0" y="0"/>
                </a:moveTo>
                <a:lnTo>
                  <a:pt x="13055243" y="0"/>
                </a:lnTo>
                <a:lnTo>
                  <a:pt x="13055243" y="1321843"/>
                </a:lnTo>
                <a:lnTo>
                  <a:pt x="0" y="1321843"/>
                </a:lnTo>
                <a:lnTo>
                  <a:pt x="0" y="0"/>
                </a:lnTo>
                <a:close/>
              </a:path>
            </a:pathLst>
          </a:custGeom>
          <a:blipFill>
            <a:blip r:embed="rId3"/>
            <a:stretch>
              <a:fillRect l="0" t="0" r="0" b="0"/>
            </a:stretch>
          </a:blipFill>
        </p:spPr>
      </p:sp>
      <p:sp>
        <p:nvSpPr>
          <p:cNvPr name="Freeform 7" id="7"/>
          <p:cNvSpPr/>
          <p:nvPr/>
        </p:nvSpPr>
        <p:spPr>
          <a:xfrm flipH="false" flipV="false" rot="0">
            <a:off x="2993776" y="4690785"/>
            <a:ext cx="13055243" cy="1191291"/>
          </a:xfrm>
          <a:custGeom>
            <a:avLst/>
            <a:gdLst/>
            <a:ahLst/>
            <a:cxnLst/>
            <a:rect r="r" b="b" t="t" l="l"/>
            <a:pathLst>
              <a:path h="1191291" w="13055243">
                <a:moveTo>
                  <a:pt x="0" y="0"/>
                </a:moveTo>
                <a:lnTo>
                  <a:pt x="13055243" y="0"/>
                </a:lnTo>
                <a:lnTo>
                  <a:pt x="13055243" y="1191291"/>
                </a:lnTo>
                <a:lnTo>
                  <a:pt x="0" y="1191291"/>
                </a:lnTo>
                <a:lnTo>
                  <a:pt x="0" y="0"/>
                </a:lnTo>
                <a:close/>
              </a:path>
            </a:pathLst>
          </a:custGeom>
          <a:blipFill>
            <a:blip r:embed="rId4"/>
            <a:stretch>
              <a:fillRect l="0" t="0" r="0" b="0"/>
            </a:stretch>
          </a:blipFill>
        </p:spPr>
      </p:sp>
      <p:sp>
        <p:nvSpPr>
          <p:cNvPr name="Freeform 8" id="8"/>
          <p:cNvSpPr/>
          <p:nvPr/>
        </p:nvSpPr>
        <p:spPr>
          <a:xfrm flipH="false" flipV="false" rot="0">
            <a:off x="2993776" y="7047231"/>
            <a:ext cx="13055243" cy="3051663"/>
          </a:xfrm>
          <a:custGeom>
            <a:avLst/>
            <a:gdLst/>
            <a:ahLst/>
            <a:cxnLst/>
            <a:rect r="r" b="b" t="t" l="l"/>
            <a:pathLst>
              <a:path h="3051663" w="13055243">
                <a:moveTo>
                  <a:pt x="0" y="0"/>
                </a:moveTo>
                <a:lnTo>
                  <a:pt x="13055243" y="0"/>
                </a:lnTo>
                <a:lnTo>
                  <a:pt x="13055243" y="3051663"/>
                </a:lnTo>
                <a:lnTo>
                  <a:pt x="0" y="3051663"/>
                </a:lnTo>
                <a:lnTo>
                  <a:pt x="0" y="0"/>
                </a:lnTo>
                <a:close/>
              </a:path>
            </a:pathLst>
          </a:custGeom>
          <a:blipFill>
            <a:blip r:embed="rId5"/>
            <a:stretch>
              <a:fillRect l="0" t="0" r="0" b="0"/>
            </a:stretch>
          </a:blipFill>
        </p:spPr>
      </p:sp>
      <p:sp>
        <p:nvSpPr>
          <p:cNvPr name="TextBox 9" id="9"/>
          <p:cNvSpPr txBox="true"/>
          <p:nvPr/>
        </p:nvSpPr>
        <p:spPr>
          <a:xfrm rot="0">
            <a:off x="1028700" y="418692"/>
            <a:ext cx="9444037" cy="814388"/>
          </a:xfrm>
          <a:prstGeom prst="rect">
            <a:avLst/>
          </a:prstGeom>
        </p:spPr>
        <p:txBody>
          <a:bodyPr anchor="t" rtlCol="false" tIns="0" lIns="0" bIns="0" rIns="0">
            <a:spAutoFit/>
          </a:bodyPr>
          <a:lstStyle/>
          <a:p>
            <a:pPr algn="l">
              <a:lnSpc>
                <a:spcPts val="6562"/>
              </a:lnSpc>
            </a:pPr>
            <a:r>
              <a:rPr lang="en-US" sz="5250" b="true">
                <a:solidFill>
                  <a:srgbClr val="38512F"/>
                </a:solidFill>
                <a:latin typeface="Lora Bold"/>
                <a:ea typeface="Lora Bold"/>
                <a:cs typeface="Lora Bold"/>
                <a:sym typeface="Lora Bold"/>
              </a:rPr>
              <a:t>3.5 Special features</a:t>
            </a:r>
          </a:p>
        </p:txBody>
      </p:sp>
      <p:sp>
        <p:nvSpPr>
          <p:cNvPr name="TextBox 10" id="10"/>
          <p:cNvSpPr txBox="true"/>
          <p:nvPr/>
        </p:nvSpPr>
        <p:spPr>
          <a:xfrm rot="0">
            <a:off x="1609487" y="1214030"/>
            <a:ext cx="4141232" cy="822008"/>
          </a:xfrm>
          <a:prstGeom prst="rect">
            <a:avLst/>
          </a:prstGeom>
        </p:spPr>
        <p:txBody>
          <a:bodyPr anchor="t" rtlCol="false" tIns="0" lIns="0" bIns="0" rIns="0">
            <a:spAutoFit/>
          </a:bodyPr>
          <a:lstStyle/>
          <a:p>
            <a:pPr algn="ctr">
              <a:lnSpc>
                <a:spcPts val="6562"/>
              </a:lnSpc>
              <a:spcBef>
                <a:spcPct val="0"/>
              </a:spcBef>
            </a:pPr>
            <a:r>
              <a:rPr lang="en-US" sz="5250" i="true">
                <a:solidFill>
                  <a:srgbClr val="38512F"/>
                </a:solidFill>
                <a:latin typeface="Lora Italics"/>
                <a:ea typeface="Lora Italics"/>
                <a:cs typeface="Lora Italics"/>
                <a:sym typeface="Lora Italics"/>
              </a:rPr>
              <a:t>3.5.4 Rewards</a:t>
            </a:r>
          </a:p>
        </p:txBody>
      </p:sp>
      <p:sp>
        <p:nvSpPr>
          <p:cNvPr name="TextBox 11" id="11"/>
          <p:cNvSpPr txBox="true"/>
          <p:nvPr/>
        </p:nvSpPr>
        <p:spPr>
          <a:xfrm rot="0">
            <a:off x="813316" y="2301456"/>
            <a:ext cx="623625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Active gold reward:</a:t>
            </a:r>
          </a:p>
        </p:txBody>
      </p:sp>
      <p:sp>
        <p:nvSpPr>
          <p:cNvPr name="TextBox 12" id="12"/>
          <p:cNvSpPr txBox="true"/>
          <p:nvPr/>
        </p:nvSpPr>
        <p:spPr>
          <a:xfrm rot="0">
            <a:off x="813316" y="6051551"/>
            <a:ext cx="6451640" cy="805180"/>
          </a:xfrm>
          <a:prstGeom prst="rect">
            <a:avLst/>
          </a:prstGeom>
        </p:spPr>
        <p:txBody>
          <a:bodyPr anchor="t" rtlCol="false" tIns="0" lIns="0" bIns="0" rIns="0">
            <a:spAutoFit/>
          </a:bodyPr>
          <a:lstStyle/>
          <a:p>
            <a:pPr algn="ctr">
              <a:lnSpc>
                <a:spcPts val="6499"/>
              </a:lnSpc>
              <a:spcBef>
                <a:spcPct val="0"/>
              </a:spcBef>
            </a:pPr>
            <a:r>
              <a:rPr lang="en-US" b="true" sz="5199">
                <a:solidFill>
                  <a:srgbClr val="000000"/>
                </a:solidFill>
                <a:latin typeface="Lora Bold"/>
                <a:ea typeface="Lora Bold"/>
                <a:cs typeface="Lora Bold"/>
                <a:sym typeface="Lora Bold"/>
              </a:rPr>
              <a:t>Passive</a:t>
            </a:r>
            <a:r>
              <a:rPr lang="en-US" b="true" sz="5199">
                <a:solidFill>
                  <a:srgbClr val="000000"/>
                </a:solidFill>
                <a:latin typeface="Lora Bold"/>
                <a:ea typeface="Lora Bold"/>
                <a:cs typeface="Lora Bold"/>
                <a:sym typeface="Lora Bold"/>
              </a:rPr>
              <a:t> gold reward:</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4" id="4"/>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
        <p:nvSpPr>
          <p:cNvPr name="TextBox 5" id="5"/>
          <p:cNvSpPr txBox="true"/>
          <p:nvPr/>
        </p:nvSpPr>
        <p:spPr>
          <a:xfrm rot="0">
            <a:off x="6331409" y="2317309"/>
            <a:ext cx="4193024" cy="655832"/>
          </a:xfrm>
          <a:prstGeom prst="rect">
            <a:avLst/>
          </a:prstGeom>
        </p:spPr>
        <p:txBody>
          <a:bodyPr anchor="t" rtlCol="false" tIns="0" lIns="0" bIns="0" rIns="0">
            <a:spAutoFit/>
          </a:bodyPr>
          <a:lstStyle/>
          <a:p>
            <a:pPr algn="ctr">
              <a:lnSpc>
                <a:spcPts val="5230"/>
              </a:lnSpc>
              <a:spcBef>
                <a:spcPct val="0"/>
              </a:spcBef>
            </a:pPr>
            <a:r>
              <a:rPr lang="en-US" sz="4224">
                <a:solidFill>
                  <a:srgbClr val="000000"/>
                </a:solidFill>
                <a:latin typeface="Lora"/>
                <a:ea typeface="Lora"/>
                <a:cs typeface="Lora"/>
                <a:sym typeface="Lora"/>
              </a:rPr>
              <a:t>Table of Content</a:t>
            </a:r>
          </a:p>
        </p:txBody>
      </p:sp>
      <p:sp>
        <p:nvSpPr>
          <p:cNvPr name="TextBox 6" id="6"/>
          <p:cNvSpPr txBox="true"/>
          <p:nvPr/>
        </p:nvSpPr>
        <p:spPr>
          <a:xfrm rot="0">
            <a:off x="2884490" y="3606576"/>
            <a:ext cx="3792174" cy="480075"/>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Chap 1: Introduction</a:t>
            </a:r>
          </a:p>
        </p:txBody>
      </p:sp>
      <p:sp>
        <p:nvSpPr>
          <p:cNvPr name="TextBox 7" id="7"/>
          <p:cNvSpPr txBox="true"/>
          <p:nvPr/>
        </p:nvSpPr>
        <p:spPr>
          <a:xfrm rot="0">
            <a:off x="2884490" y="4522243"/>
            <a:ext cx="4221682" cy="480075"/>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Chap 2: System Design</a:t>
            </a:r>
          </a:p>
        </p:txBody>
      </p:sp>
      <p:sp>
        <p:nvSpPr>
          <p:cNvPr name="TextBox 8" id="8"/>
          <p:cNvSpPr txBox="true"/>
          <p:nvPr/>
        </p:nvSpPr>
        <p:spPr>
          <a:xfrm rot="0">
            <a:off x="2884490" y="5437909"/>
            <a:ext cx="6648085" cy="480075"/>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Chap 3: Design and Implementation</a:t>
            </a:r>
          </a:p>
        </p:txBody>
      </p:sp>
      <p:sp>
        <p:nvSpPr>
          <p:cNvPr name="TextBox 9" id="9"/>
          <p:cNvSpPr txBox="true"/>
          <p:nvPr/>
        </p:nvSpPr>
        <p:spPr>
          <a:xfrm rot="0">
            <a:off x="2884490" y="6353576"/>
            <a:ext cx="5082838" cy="480075"/>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Chap 4: Final game product</a:t>
            </a:r>
          </a:p>
        </p:txBody>
      </p:sp>
      <p:sp>
        <p:nvSpPr>
          <p:cNvPr name="TextBox 10" id="10"/>
          <p:cNvSpPr txBox="true"/>
          <p:nvPr/>
        </p:nvSpPr>
        <p:spPr>
          <a:xfrm rot="0">
            <a:off x="2884490" y="7269243"/>
            <a:ext cx="3581990" cy="480075"/>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Chap 5: Experience</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EF5E7"/>
        </a:solidFill>
      </p:bgPr>
    </p:bg>
    <p:spTree>
      <p:nvGrpSpPr>
        <p:cNvPr id="1" name=""/>
        <p:cNvGrpSpPr/>
        <p:nvPr/>
      </p:nvGrpSpPr>
      <p:grpSpPr>
        <a:xfrm>
          <a:off x="0" y="0"/>
          <a:ext cx="0" cy="0"/>
          <a:chOff x="0" y="0"/>
          <a:chExt cx="0" cy="0"/>
        </a:xfrm>
      </p:grpSpPr>
      <p:sp>
        <p:nvSpPr>
          <p:cNvPr name="TextBox 2" id="2"/>
          <p:cNvSpPr txBox="true"/>
          <p:nvPr/>
        </p:nvSpPr>
        <p:spPr>
          <a:xfrm rot="0">
            <a:off x="2474536" y="4274503"/>
            <a:ext cx="1333892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4. Final Game Product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8572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grpSp>
        <p:nvGrpSpPr>
          <p:cNvPr name="Group 6" id="6"/>
          <p:cNvGrpSpPr/>
          <p:nvPr/>
        </p:nvGrpSpPr>
        <p:grpSpPr>
          <a:xfrm rot="0">
            <a:off x="1490662" y="3057079"/>
            <a:ext cx="868115" cy="28575"/>
            <a:chOff x="0" y="0"/>
            <a:chExt cx="1157487" cy="38100"/>
          </a:xfrm>
        </p:grpSpPr>
        <p:sp>
          <p:nvSpPr>
            <p:cNvPr name="Freeform 7" id="7"/>
            <p:cNvSpPr/>
            <p:nvPr/>
          </p:nvSpPr>
          <p:spPr>
            <a:xfrm flipH="false" flipV="false" rot="0">
              <a:off x="0" y="0"/>
              <a:ext cx="1157478" cy="38100"/>
            </a:xfrm>
            <a:custGeom>
              <a:avLst/>
              <a:gdLst/>
              <a:ahLst/>
              <a:cxnLst/>
              <a:rect r="r" b="b" t="t" l="l"/>
              <a:pathLst>
                <a:path h="38100" w="1157478">
                  <a:moveTo>
                    <a:pt x="0" y="19050"/>
                  </a:moveTo>
                  <a:cubicBezTo>
                    <a:pt x="0" y="8509"/>
                    <a:pt x="8509" y="0"/>
                    <a:pt x="19050" y="0"/>
                  </a:cubicBezTo>
                  <a:lnTo>
                    <a:pt x="1138428" y="0"/>
                  </a:lnTo>
                  <a:cubicBezTo>
                    <a:pt x="1148969" y="0"/>
                    <a:pt x="1157478" y="8509"/>
                    <a:pt x="1157478" y="19050"/>
                  </a:cubicBezTo>
                  <a:cubicBezTo>
                    <a:pt x="1157478" y="29591"/>
                    <a:pt x="1148969" y="38100"/>
                    <a:pt x="1138428" y="38100"/>
                  </a:cubicBezTo>
                  <a:lnTo>
                    <a:pt x="19050" y="38100"/>
                  </a:lnTo>
                  <a:cubicBezTo>
                    <a:pt x="8509" y="38100"/>
                    <a:pt x="0" y="29591"/>
                    <a:pt x="0" y="19050"/>
                  </a:cubicBezTo>
                  <a:close/>
                </a:path>
              </a:pathLst>
            </a:custGeom>
            <a:solidFill>
              <a:srgbClr val="D9CDBA"/>
            </a:solidFill>
          </p:spPr>
        </p:sp>
      </p:grpSp>
      <p:sp>
        <p:nvSpPr>
          <p:cNvPr name="Freeform 8" id="8"/>
          <p:cNvSpPr/>
          <p:nvPr/>
        </p:nvSpPr>
        <p:spPr>
          <a:xfrm flipH="false" flipV="false" rot="0">
            <a:off x="961132" y="1761950"/>
            <a:ext cx="1503951" cy="1503951"/>
          </a:xfrm>
          <a:custGeom>
            <a:avLst/>
            <a:gdLst/>
            <a:ahLst/>
            <a:cxnLst/>
            <a:rect r="r" b="b" t="t" l="l"/>
            <a:pathLst>
              <a:path h="1503951" w="1503951">
                <a:moveTo>
                  <a:pt x="0" y="0"/>
                </a:moveTo>
                <a:lnTo>
                  <a:pt x="1503951" y="0"/>
                </a:lnTo>
                <a:lnTo>
                  <a:pt x="1503951" y="1503950"/>
                </a:lnTo>
                <a:lnTo>
                  <a:pt x="0" y="1503950"/>
                </a:lnTo>
                <a:lnTo>
                  <a:pt x="0" y="0"/>
                </a:lnTo>
                <a:close/>
              </a:path>
            </a:pathLst>
          </a:custGeom>
          <a:blipFill>
            <a:blip r:embed="rId3"/>
            <a:stretch>
              <a:fillRect l="0" t="0" r="0" b="0"/>
            </a:stretch>
          </a:blipFill>
        </p:spPr>
      </p:sp>
      <p:sp>
        <p:nvSpPr>
          <p:cNvPr name="Freeform 9" id="9"/>
          <p:cNvSpPr/>
          <p:nvPr/>
        </p:nvSpPr>
        <p:spPr>
          <a:xfrm flipH="false" flipV="false" rot="0">
            <a:off x="868115" y="3754003"/>
            <a:ext cx="1596968" cy="1596968"/>
          </a:xfrm>
          <a:custGeom>
            <a:avLst/>
            <a:gdLst/>
            <a:ahLst/>
            <a:cxnLst/>
            <a:rect r="r" b="b" t="t" l="l"/>
            <a:pathLst>
              <a:path h="1596968" w="1596968">
                <a:moveTo>
                  <a:pt x="0" y="0"/>
                </a:moveTo>
                <a:lnTo>
                  <a:pt x="1596968" y="0"/>
                </a:lnTo>
                <a:lnTo>
                  <a:pt x="1596968" y="1596968"/>
                </a:lnTo>
                <a:lnTo>
                  <a:pt x="0" y="1596968"/>
                </a:lnTo>
                <a:lnTo>
                  <a:pt x="0" y="0"/>
                </a:lnTo>
                <a:close/>
              </a:path>
            </a:pathLst>
          </a:custGeom>
          <a:blipFill>
            <a:blip r:embed="rId4"/>
            <a:stretch>
              <a:fillRect l="0" t="0" r="0" b="0"/>
            </a:stretch>
          </a:blipFill>
        </p:spPr>
      </p:sp>
      <p:sp>
        <p:nvSpPr>
          <p:cNvPr name="Freeform 10" id="10"/>
          <p:cNvSpPr/>
          <p:nvPr/>
        </p:nvSpPr>
        <p:spPr>
          <a:xfrm flipH="false" flipV="false" rot="0">
            <a:off x="865731" y="5741496"/>
            <a:ext cx="1599352" cy="1599352"/>
          </a:xfrm>
          <a:custGeom>
            <a:avLst/>
            <a:gdLst/>
            <a:ahLst/>
            <a:cxnLst/>
            <a:rect r="r" b="b" t="t" l="l"/>
            <a:pathLst>
              <a:path h="1599352" w="1599352">
                <a:moveTo>
                  <a:pt x="0" y="0"/>
                </a:moveTo>
                <a:lnTo>
                  <a:pt x="1599352" y="0"/>
                </a:lnTo>
                <a:lnTo>
                  <a:pt x="1599352" y="1599352"/>
                </a:lnTo>
                <a:lnTo>
                  <a:pt x="0" y="1599352"/>
                </a:lnTo>
                <a:lnTo>
                  <a:pt x="0" y="0"/>
                </a:lnTo>
                <a:close/>
              </a:path>
            </a:pathLst>
          </a:custGeom>
          <a:blipFill>
            <a:blip r:embed="rId5"/>
            <a:stretch>
              <a:fillRect l="0" t="0" r="0" b="0"/>
            </a:stretch>
          </a:blipFill>
        </p:spPr>
      </p:sp>
      <p:sp>
        <p:nvSpPr>
          <p:cNvPr name="Freeform 11" id="11"/>
          <p:cNvSpPr/>
          <p:nvPr/>
        </p:nvSpPr>
        <p:spPr>
          <a:xfrm flipH="false" flipV="false" rot="0">
            <a:off x="744672" y="7826623"/>
            <a:ext cx="1720412" cy="1720412"/>
          </a:xfrm>
          <a:custGeom>
            <a:avLst/>
            <a:gdLst/>
            <a:ahLst/>
            <a:cxnLst/>
            <a:rect r="r" b="b" t="t" l="l"/>
            <a:pathLst>
              <a:path h="1720412" w="1720412">
                <a:moveTo>
                  <a:pt x="0" y="0"/>
                </a:moveTo>
                <a:lnTo>
                  <a:pt x="1720411" y="0"/>
                </a:lnTo>
                <a:lnTo>
                  <a:pt x="1720411" y="1720412"/>
                </a:lnTo>
                <a:lnTo>
                  <a:pt x="0" y="1720412"/>
                </a:lnTo>
                <a:lnTo>
                  <a:pt x="0" y="0"/>
                </a:lnTo>
                <a:close/>
              </a:path>
            </a:pathLst>
          </a:custGeom>
          <a:blipFill>
            <a:blip r:embed="rId6"/>
            <a:stretch>
              <a:fillRect l="0" t="0" r="0" b="0"/>
            </a:stretch>
          </a:blipFill>
        </p:spPr>
      </p:sp>
      <p:sp>
        <p:nvSpPr>
          <p:cNvPr name="TextBox 12" id="12"/>
          <p:cNvSpPr txBox="true"/>
          <p:nvPr/>
        </p:nvSpPr>
        <p:spPr>
          <a:xfrm rot="0">
            <a:off x="868115" y="672554"/>
            <a:ext cx="9693771" cy="696912"/>
          </a:xfrm>
          <a:prstGeom prst="rect">
            <a:avLst/>
          </a:prstGeom>
        </p:spPr>
        <p:txBody>
          <a:bodyPr anchor="t" rtlCol="false" tIns="0" lIns="0" bIns="0" rIns="0">
            <a:spAutoFit/>
          </a:bodyPr>
          <a:lstStyle/>
          <a:p>
            <a:pPr algn="l">
              <a:lnSpc>
                <a:spcPts val="5687"/>
              </a:lnSpc>
            </a:pPr>
            <a:r>
              <a:rPr lang="en-US" sz="4562">
                <a:solidFill>
                  <a:srgbClr val="38512F"/>
                </a:solidFill>
                <a:latin typeface="Lora"/>
                <a:ea typeface="Lora"/>
                <a:cs typeface="Lora"/>
                <a:sym typeface="Lora"/>
              </a:rPr>
              <a:t>List of ballons:</a:t>
            </a:r>
          </a:p>
        </p:txBody>
      </p:sp>
      <p:sp>
        <p:nvSpPr>
          <p:cNvPr name="TextBox 13" id="13"/>
          <p:cNvSpPr txBox="true"/>
          <p:nvPr/>
        </p:nvSpPr>
        <p:spPr>
          <a:xfrm rot="0">
            <a:off x="3382413" y="1834736"/>
            <a:ext cx="2918371" cy="374968"/>
          </a:xfrm>
          <a:prstGeom prst="rect">
            <a:avLst/>
          </a:prstGeom>
        </p:spPr>
        <p:txBody>
          <a:bodyPr anchor="t" rtlCol="false" tIns="0" lIns="0" bIns="0" rIns="0">
            <a:spAutoFit/>
          </a:bodyPr>
          <a:lstStyle/>
          <a:p>
            <a:pPr algn="l">
              <a:lnSpc>
                <a:spcPts val="3062"/>
              </a:lnSpc>
            </a:pPr>
            <a:r>
              <a:rPr lang="en-US" sz="2449" b="true">
                <a:solidFill>
                  <a:srgbClr val="3A3630"/>
                </a:solidFill>
                <a:latin typeface="Lora Bold"/>
                <a:ea typeface="Lora Bold"/>
                <a:cs typeface="Lora Bold"/>
                <a:sym typeface="Lora Bold"/>
              </a:rPr>
              <a:t>Red Balloon:</a:t>
            </a:r>
          </a:p>
        </p:txBody>
      </p:sp>
      <p:sp>
        <p:nvSpPr>
          <p:cNvPr name="TextBox 14" id="14"/>
          <p:cNvSpPr txBox="true"/>
          <p:nvPr/>
        </p:nvSpPr>
        <p:spPr>
          <a:xfrm rot="0">
            <a:off x="3382413" y="2428200"/>
            <a:ext cx="7957394" cy="830887"/>
          </a:xfrm>
          <a:prstGeom prst="rect">
            <a:avLst/>
          </a:prstGeom>
        </p:spPr>
        <p:txBody>
          <a:bodyPr anchor="t" rtlCol="false" tIns="0" lIns="0" bIns="0" rIns="0">
            <a:spAutoFit/>
          </a:bodyPr>
          <a:lstStyle/>
          <a:p>
            <a:pPr algn="l">
              <a:lnSpc>
                <a:spcPts val="3447"/>
              </a:lnSpc>
            </a:pPr>
            <a:r>
              <a:rPr lang="en-US" sz="2137">
                <a:solidFill>
                  <a:srgbClr val="3A3630"/>
                </a:solidFill>
                <a:latin typeface="Source Sans Pro"/>
                <a:ea typeface="Source Sans Pro"/>
                <a:cs typeface="Source Sans Pro"/>
                <a:sym typeface="Source Sans Pro"/>
              </a:rPr>
              <a:t>The red balloon has 10 HP, the lowest speed, and rewards the player with 3 gold when destroyed.</a:t>
            </a:r>
          </a:p>
        </p:txBody>
      </p:sp>
      <p:sp>
        <p:nvSpPr>
          <p:cNvPr name="TextBox 15" id="15"/>
          <p:cNvSpPr txBox="true"/>
          <p:nvPr/>
        </p:nvSpPr>
        <p:spPr>
          <a:xfrm rot="0">
            <a:off x="3382413" y="3909763"/>
            <a:ext cx="2918371" cy="374968"/>
          </a:xfrm>
          <a:prstGeom prst="rect">
            <a:avLst/>
          </a:prstGeom>
        </p:spPr>
        <p:txBody>
          <a:bodyPr anchor="t" rtlCol="false" tIns="0" lIns="0" bIns="0" rIns="0">
            <a:spAutoFit/>
          </a:bodyPr>
          <a:lstStyle/>
          <a:p>
            <a:pPr algn="l">
              <a:lnSpc>
                <a:spcPts val="3062"/>
              </a:lnSpc>
            </a:pPr>
            <a:r>
              <a:rPr lang="en-US" sz="2449" b="true">
                <a:solidFill>
                  <a:srgbClr val="3A3630"/>
                </a:solidFill>
                <a:latin typeface="Lora Bold"/>
                <a:ea typeface="Lora Bold"/>
                <a:cs typeface="Lora Bold"/>
                <a:sym typeface="Lora Bold"/>
              </a:rPr>
              <a:t>Blue balloon:</a:t>
            </a:r>
          </a:p>
        </p:txBody>
      </p:sp>
      <p:sp>
        <p:nvSpPr>
          <p:cNvPr name="TextBox 16" id="16"/>
          <p:cNvSpPr txBox="true"/>
          <p:nvPr/>
        </p:nvSpPr>
        <p:spPr>
          <a:xfrm rot="0">
            <a:off x="3382413" y="4292600"/>
            <a:ext cx="7957394" cy="830887"/>
          </a:xfrm>
          <a:prstGeom prst="rect">
            <a:avLst/>
          </a:prstGeom>
        </p:spPr>
        <p:txBody>
          <a:bodyPr anchor="t" rtlCol="false" tIns="0" lIns="0" bIns="0" rIns="0">
            <a:spAutoFit/>
          </a:bodyPr>
          <a:lstStyle/>
          <a:p>
            <a:pPr algn="l">
              <a:lnSpc>
                <a:spcPts val="3447"/>
              </a:lnSpc>
            </a:pPr>
            <a:r>
              <a:rPr lang="en-US" sz="2137">
                <a:solidFill>
                  <a:srgbClr val="3A3630"/>
                </a:solidFill>
                <a:latin typeface="Source Sans Pro"/>
                <a:ea typeface="Source Sans Pro"/>
                <a:cs typeface="Source Sans Pro"/>
                <a:sym typeface="Source Sans Pro"/>
              </a:rPr>
              <a:t>The blue balloon has 20 HP, moves faster than the red balloon, and rewards the player with 5 gold when destroyed.</a:t>
            </a:r>
          </a:p>
        </p:txBody>
      </p:sp>
      <p:sp>
        <p:nvSpPr>
          <p:cNvPr name="TextBox 17" id="17"/>
          <p:cNvSpPr txBox="true"/>
          <p:nvPr/>
        </p:nvSpPr>
        <p:spPr>
          <a:xfrm rot="0">
            <a:off x="3382413" y="5731971"/>
            <a:ext cx="2918371" cy="374968"/>
          </a:xfrm>
          <a:prstGeom prst="rect">
            <a:avLst/>
          </a:prstGeom>
        </p:spPr>
        <p:txBody>
          <a:bodyPr anchor="t" rtlCol="false" tIns="0" lIns="0" bIns="0" rIns="0">
            <a:spAutoFit/>
          </a:bodyPr>
          <a:lstStyle/>
          <a:p>
            <a:pPr algn="l">
              <a:lnSpc>
                <a:spcPts val="3062"/>
              </a:lnSpc>
            </a:pPr>
            <a:r>
              <a:rPr lang="en-US" sz="2449" b="true">
                <a:solidFill>
                  <a:srgbClr val="3A3630"/>
                </a:solidFill>
                <a:latin typeface="Lora Bold"/>
                <a:ea typeface="Lora Bold"/>
                <a:cs typeface="Lora Bold"/>
                <a:sym typeface="Lora Bold"/>
              </a:rPr>
              <a:t>Purple balloon:</a:t>
            </a:r>
          </a:p>
        </p:txBody>
      </p:sp>
      <p:sp>
        <p:nvSpPr>
          <p:cNvPr name="TextBox 18" id="18"/>
          <p:cNvSpPr txBox="true"/>
          <p:nvPr/>
        </p:nvSpPr>
        <p:spPr>
          <a:xfrm rot="0">
            <a:off x="3382413" y="6117734"/>
            <a:ext cx="7957394" cy="830887"/>
          </a:xfrm>
          <a:prstGeom prst="rect">
            <a:avLst/>
          </a:prstGeom>
        </p:spPr>
        <p:txBody>
          <a:bodyPr anchor="t" rtlCol="false" tIns="0" lIns="0" bIns="0" rIns="0">
            <a:spAutoFit/>
          </a:bodyPr>
          <a:lstStyle/>
          <a:p>
            <a:pPr algn="l">
              <a:lnSpc>
                <a:spcPts val="3447"/>
              </a:lnSpc>
            </a:pPr>
            <a:r>
              <a:rPr lang="en-US" sz="2137">
                <a:solidFill>
                  <a:srgbClr val="3A3630"/>
                </a:solidFill>
                <a:latin typeface="Source Sans Pro"/>
                <a:ea typeface="Source Sans Pro"/>
                <a:cs typeface="Source Sans Pro"/>
                <a:sym typeface="Source Sans Pro"/>
              </a:rPr>
              <a:t>The purple balloon has 30 HP, moves faster than purple balloon, and rewards the player with 8 gold when destroyed.</a:t>
            </a:r>
          </a:p>
        </p:txBody>
      </p:sp>
      <p:sp>
        <p:nvSpPr>
          <p:cNvPr name="TextBox 19" id="19"/>
          <p:cNvSpPr txBox="true"/>
          <p:nvPr/>
        </p:nvSpPr>
        <p:spPr>
          <a:xfrm rot="0">
            <a:off x="3224536" y="7618661"/>
            <a:ext cx="2452688" cy="406398"/>
          </a:xfrm>
          <a:prstGeom prst="rect">
            <a:avLst/>
          </a:prstGeom>
        </p:spPr>
        <p:txBody>
          <a:bodyPr anchor="t" rtlCol="false" tIns="0" lIns="0" bIns="0" rIns="0">
            <a:spAutoFit/>
          </a:bodyPr>
          <a:lstStyle/>
          <a:p>
            <a:pPr algn="ctr">
              <a:lnSpc>
                <a:spcPts val="3250"/>
              </a:lnSpc>
              <a:spcBef>
                <a:spcPct val="0"/>
              </a:spcBef>
            </a:pPr>
            <a:r>
              <a:rPr lang="en-US" b="true" sz="2625">
                <a:solidFill>
                  <a:srgbClr val="3B3838"/>
                </a:solidFill>
                <a:latin typeface="Source Sans Pro Bold"/>
                <a:ea typeface="Source Sans Pro Bold"/>
                <a:cs typeface="Source Sans Pro Bold"/>
                <a:sym typeface="Source Sans Pro Bold"/>
              </a:rPr>
              <a:t>Special</a:t>
            </a:r>
            <a:r>
              <a:rPr lang="en-US" b="true" sz="2625">
                <a:solidFill>
                  <a:srgbClr val="3B3838"/>
                </a:solidFill>
                <a:latin typeface="Source Sans Pro Bold"/>
                <a:ea typeface="Source Sans Pro Bold"/>
                <a:cs typeface="Source Sans Pro Bold"/>
                <a:sym typeface="Source Sans Pro Bold"/>
              </a:rPr>
              <a:t> balloon::</a:t>
            </a:r>
          </a:p>
        </p:txBody>
      </p:sp>
      <p:sp>
        <p:nvSpPr>
          <p:cNvPr name="TextBox 20" id="20"/>
          <p:cNvSpPr txBox="true"/>
          <p:nvPr/>
        </p:nvSpPr>
        <p:spPr>
          <a:xfrm rot="0">
            <a:off x="3382413" y="8101260"/>
            <a:ext cx="7737492" cy="675518"/>
          </a:xfrm>
          <a:prstGeom prst="rect">
            <a:avLst/>
          </a:prstGeom>
        </p:spPr>
        <p:txBody>
          <a:bodyPr anchor="t" rtlCol="false" tIns="0" lIns="0" bIns="0" rIns="0">
            <a:spAutoFit/>
          </a:bodyPr>
          <a:lstStyle/>
          <a:p>
            <a:pPr algn="just">
              <a:lnSpc>
                <a:spcPts val="2630"/>
              </a:lnSpc>
              <a:spcBef>
                <a:spcPct val="0"/>
              </a:spcBef>
            </a:pPr>
            <a:r>
              <a:rPr lang="en-US" sz="2125">
                <a:solidFill>
                  <a:srgbClr val="3B3838"/>
                </a:solidFill>
                <a:latin typeface="Source Sans Pro"/>
                <a:ea typeface="Source Sans Pro"/>
                <a:cs typeface="Source Sans Pro"/>
                <a:sym typeface="Source Sans Pro"/>
              </a:rPr>
              <a:t>The special balloon has 40 HP, the fastest speed, and rewards the player with 10 gold when destroyed.</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descr="preencoded.png"/>
          <p:cNvSpPr/>
          <p:nvPr/>
        </p:nvSpPr>
        <p:spPr>
          <a:xfrm flipH="false" flipV="false" rot="0">
            <a:off x="0" y="0"/>
            <a:ext cx="18288000" cy="3562201"/>
          </a:xfrm>
          <a:custGeom>
            <a:avLst/>
            <a:gdLst/>
            <a:ahLst/>
            <a:cxnLst/>
            <a:rect r="r" b="b" t="t" l="l"/>
            <a:pathLst>
              <a:path h="3562201" w="18288000">
                <a:moveTo>
                  <a:pt x="0" y="0"/>
                </a:moveTo>
                <a:lnTo>
                  <a:pt x="18288000" y="0"/>
                </a:lnTo>
                <a:lnTo>
                  <a:pt x="18288000" y="3562201"/>
                </a:lnTo>
                <a:lnTo>
                  <a:pt x="0" y="3562201"/>
                </a:lnTo>
                <a:lnTo>
                  <a:pt x="0" y="0"/>
                </a:lnTo>
                <a:close/>
              </a:path>
            </a:pathLst>
          </a:custGeom>
          <a:blipFill>
            <a:blip r:embed="rId3"/>
            <a:stretch>
              <a:fillRect l="0" t="-2" r="0" b="-2"/>
            </a:stretch>
          </a:blipFill>
        </p:spPr>
      </p:sp>
      <p:grpSp>
        <p:nvGrpSpPr>
          <p:cNvPr name="Group 7" id="7"/>
          <p:cNvGrpSpPr/>
          <p:nvPr/>
        </p:nvGrpSpPr>
        <p:grpSpPr>
          <a:xfrm rot="0">
            <a:off x="997297" y="5611266"/>
            <a:ext cx="5241280" cy="3895725"/>
            <a:chOff x="0" y="0"/>
            <a:chExt cx="6988373" cy="5194300"/>
          </a:xfrm>
        </p:grpSpPr>
        <p:sp>
          <p:nvSpPr>
            <p:cNvPr name="Freeform 8" id="8"/>
            <p:cNvSpPr/>
            <p:nvPr/>
          </p:nvSpPr>
          <p:spPr>
            <a:xfrm flipH="false" flipV="false" rot="0">
              <a:off x="0" y="0"/>
              <a:ext cx="6988429" cy="5194300"/>
            </a:xfrm>
            <a:custGeom>
              <a:avLst/>
              <a:gdLst/>
              <a:ahLst/>
              <a:cxnLst/>
              <a:rect r="r" b="b" t="t" l="l"/>
              <a:pathLst>
                <a:path h="5194300" w="6988429">
                  <a:moveTo>
                    <a:pt x="0" y="57023"/>
                  </a:moveTo>
                  <a:cubicBezTo>
                    <a:pt x="0" y="25527"/>
                    <a:pt x="25527" y="0"/>
                    <a:pt x="57023" y="0"/>
                  </a:cubicBezTo>
                  <a:lnTo>
                    <a:pt x="6931406" y="0"/>
                  </a:lnTo>
                  <a:cubicBezTo>
                    <a:pt x="6962902" y="0"/>
                    <a:pt x="6988429" y="25527"/>
                    <a:pt x="6988429" y="57023"/>
                  </a:cubicBezTo>
                  <a:lnTo>
                    <a:pt x="6988429" y="5137277"/>
                  </a:lnTo>
                  <a:cubicBezTo>
                    <a:pt x="6988429" y="5168773"/>
                    <a:pt x="6962902" y="5194300"/>
                    <a:pt x="6931406" y="5194300"/>
                  </a:cubicBezTo>
                  <a:lnTo>
                    <a:pt x="57023" y="5194300"/>
                  </a:lnTo>
                  <a:cubicBezTo>
                    <a:pt x="25527" y="5194300"/>
                    <a:pt x="0" y="5168773"/>
                    <a:pt x="0" y="5137277"/>
                  </a:cubicBezTo>
                  <a:close/>
                </a:path>
              </a:pathLst>
            </a:custGeom>
            <a:solidFill>
              <a:srgbClr val="F3E7D4"/>
            </a:solidFill>
          </p:spPr>
        </p:sp>
      </p:grpSp>
      <p:grpSp>
        <p:nvGrpSpPr>
          <p:cNvPr name="Group 9" id="9"/>
          <p:cNvGrpSpPr/>
          <p:nvPr/>
        </p:nvGrpSpPr>
        <p:grpSpPr>
          <a:xfrm rot="0">
            <a:off x="6523435" y="5611266"/>
            <a:ext cx="5241280" cy="3895725"/>
            <a:chOff x="0" y="0"/>
            <a:chExt cx="6988373" cy="5194300"/>
          </a:xfrm>
        </p:grpSpPr>
        <p:sp>
          <p:nvSpPr>
            <p:cNvPr name="Freeform 10" id="10"/>
            <p:cNvSpPr/>
            <p:nvPr/>
          </p:nvSpPr>
          <p:spPr>
            <a:xfrm flipH="false" flipV="false" rot="0">
              <a:off x="0" y="0"/>
              <a:ext cx="6988429" cy="5194300"/>
            </a:xfrm>
            <a:custGeom>
              <a:avLst/>
              <a:gdLst/>
              <a:ahLst/>
              <a:cxnLst/>
              <a:rect r="r" b="b" t="t" l="l"/>
              <a:pathLst>
                <a:path h="5194300" w="6988429">
                  <a:moveTo>
                    <a:pt x="0" y="57023"/>
                  </a:moveTo>
                  <a:cubicBezTo>
                    <a:pt x="0" y="25527"/>
                    <a:pt x="25527" y="0"/>
                    <a:pt x="57023" y="0"/>
                  </a:cubicBezTo>
                  <a:lnTo>
                    <a:pt x="6931406" y="0"/>
                  </a:lnTo>
                  <a:cubicBezTo>
                    <a:pt x="6962902" y="0"/>
                    <a:pt x="6988429" y="25527"/>
                    <a:pt x="6988429" y="57023"/>
                  </a:cubicBezTo>
                  <a:lnTo>
                    <a:pt x="6988429" y="5137277"/>
                  </a:lnTo>
                  <a:cubicBezTo>
                    <a:pt x="6988429" y="5168773"/>
                    <a:pt x="6962902" y="5194300"/>
                    <a:pt x="6931406" y="5194300"/>
                  </a:cubicBezTo>
                  <a:lnTo>
                    <a:pt x="57023" y="5194300"/>
                  </a:lnTo>
                  <a:cubicBezTo>
                    <a:pt x="25527" y="5194300"/>
                    <a:pt x="0" y="5168773"/>
                    <a:pt x="0" y="5137277"/>
                  </a:cubicBezTo>
                  <a:close/>
                </a:path>
              </a:pathLst>
            </a:custGeom>
            <a:solidFill>
              <a:srgbClr val="F3E7D4"/>
            </a:solidFill>
          </p:spPr>
        </p:sp>
      </p:grpSp>
      <p:grpSp>
        <p:nvGrpSpPr>
          <p:cNvPr name="Group 11" id="11"/>
          <p:cNvGrpSpPr/>
          <p:nvPr/>
        </p:nvGrpSpPr>
        <p:grpSpPr>
          <a:xfrm rot="0">
            <a:off x="12049571" y="5611266"/>
            <a:ext cx="5241280" cy="3895725"/>
            <a:chOff x="0" y="0"/>
            <a:chExt cx="6988373" cy="5194300"/>
          </a:xfrm>
        </p:grpSpPr>
        <p:sp>
          <p:nvSpPr>
            <p:cNvPr name="Freeform 12" id="12"/>
            <p:cNvSpPr/>
            <p:nvPr/>
          </p:nvSpPr>
          <p:spPr>
            <a:xfrm flipH="false" flipV="false" rot="0">
              <a:off x="0" y="0"/>
              <a:ext cx="6988429" cy="5194300"/>
            </a:xfrm>
            <a:custGeom>
              <a:avLst/>
              <a:gdLst/>
              <a:ahLst/>
              <a:cxnLst/>
              <a:rect r="r" b="b" t="t" l="l"/>
              <a:pathLst>
                <a:path h="5194300" w="6988429">
                  <a:moveTo>
                    <a:pt x="0" y="57023"/>
                  </a:moveTo>
                  <a:cubicBezTo>
                    <a:pt x="0" y="25527"/>
                    <a:pt x="25527" y="0"/>
                    <a:pt x="57023" y="0"/>
                  </a:cubicBezTo>
                  <a:lnTo>
                    <a:pt x="6931406" y="0"/>
                  </a:lnTo>
                  <a:cubicBezTo>
                    <a:pt x="6962902" y="0"/>
                    <a:pt x="6988429" y="25527"/>
                    <a:pt x="6988429" y="57023"/>
                  </a:cubicBezTo>
                  <a:lnTo>
                    <a:pt x="6988429" y="5137277"/>
                  </a:lnTo>
                  <a:cubicBezTo>
                    <a:pt x="6988429" y="5168773"/>
                    <a:pt x="6962902" y="5194300"/>
                    <a:pt x="6931406" y="5194300"/>
                  </a:cubicBezTo>
                  <a:lnTo>
                    <a:pt x="57023" y="5194300"/>
                  </a:lnTo>
                  <a:cubicBezTo>
                    <a:pt x="25527" y="5194300"/>
                    <a:pt x="0" y="5168773"/>
                    <a:pt x="0" y="5137277"/>
                  </a:cubicBezTo>
                  <a:close/>
                </a:path>
              </a:pathLst>
            </a:custGeom>
            <a:solidFill>
              <a:srgbClr val="F3E7D4"/>
            </a:solidFill>
          </p:spPr>
        </p:sp>
      </p:grpSp>
      <p:sp>
        <p:nvSpPr>
          <p:cNvPr name="Freeform 13" id="13"/>
          <p:cNvSpPr/>
          <p:nvPr/>
        </p:nvSpPr>
        <p:spPr>
          <a:xfrm flipH="false" flipV="false" rot="0">
            <a:off x="1758782" y="6169958"/>
            <a:ext cx="2729322" cy="3088342"/>
          </a:xfrm>
          <a:custGeom>
            <a:avLst/>
            <a:gdLst/>
            <a:ahLst/>
            <a:cxnLst/>
            <a:rect r="r" b="b" t="t" l="l"/>
            <a:pathLst>
              <a:path h="3088342" w="2729322">
                <a:moveTo>
                  <a:pt x="0" y="0"/>
                </a:moveTo>
                <a:lnTo>
                  <a:pt x="2729322" y="0"/>
                </a:lnTo>
                <a:lnTo>
                  <a:pt x="2729322" y="3088342"/>
                </a:lnTo>
                <a:lnTo>
                  <a:pt x="0" y="3088342"/>
                </a:lnTo>
                <a:lnTo>
                  <a:pt x="0" y="0"/>
                </a:lnTo>
                <a:close/>
              </a:path>
            </a:pathLst>
          </a:custGeom>
          <a:blipFill>
            <a:blip r:embed="rId4"/>
            <a:stretch>
              <a:fillRect l="0" t="0" r="0" b="0"/>
            </a:stretch>
          </a:blipFill>
        </p:spPr>
      </p:sp>
      <p:sp>
        <p:nvSpPr>
          <p:cNvPr name="Freeform 14" id="14"/>
          <p:cNvSpPr/>
          <p:nvPr/>
        </p:nvSpPr>
        <p:spPr>
          <a:xfrm flipH="false" flipV="false" rot="0">
            <a:off x="7410812" y="6493401"/>
            <a:ext cx="2750130" cy="2540536"/>
          </a:xfrm>
          <a:custGeom>
            <a:avLst/>
            <a:gdLst/>
            <a:ahLst/>
            <a:cxnLst/>
            <a:rect r="r" b="b" t="t" l="l"/>
            <a:pathLst>
              <a:path h="2540536" w="2750130">
                <a:moveTo>
                  <a:pt x="0" y="0"/>
                </a:moveTo>
                <a:lnTo>
                  <a:pt x="2750130" y="0"/>
                </a:lnTo>
                <a:lnTo>
                  <a:pt x="2750130" y="2540536"/>
                </a:lnTo>
                <a:lnTo>
                  <a:pt x="0" y="2540536"/>
                </a:lnTo>
                <a:lnTo>
                  <a:pt x="0" y="0"/>
                </a:lnTo>
                <a:close/>
              </a:path>
            </a:pathLst>
          </a:custGeom>
          <a:blipFill>
            <a:blip r:embed="rId5"/>
            <a:stretch>
              <a:fillRect l="0" t="0" r="0" b="0"/>
            </a:stretch>
          </a:blipFill>
        </p:spPr>
      </p:sp>
      <p:sp>
        <p:nvSpPr>
          <p:cNvPr name="Freeform 15" id="15"/>
          <p:cNvSpPr/>
          <p:nvPr/>
        </p:nvSpPr>
        <p:spPr>
          <a:xfrm flipH="false" flipV="false" rot="0">
            <a:off x="13547234" y="6359948"/>
            <a:ext cx="2245954" cy="2807442"/>
          </a:xfrm>
          <a:custGeom>
            <a:avLst/>
            <a:gdLst/>
            <a:ahLst/>
            <a:cxnLst/>
            <a:rect r="r" b="b" t="t" l="l"/>
            <a:pathLst>
              <a:path h="2807442" w="2245954">
                <a:moveTo>
                  <a:pt x="0" y="0"/>
                </a:moveTo>
                <a:lnTo>
                  <a:pt x="2245954" y="0"/>
                </a:lnTo>
                <a:lnTo>
                  <a:pt x="2245954" y="2807443"/>
                </a:lnTo>
                <a:lnTo>
                  <a:pt x="0" y="2807443"/>
                </a:lnTo>
                <a:lnTo>
                  <a:pt x="0" y="0"/>
                </a:lnTo>
                <a:close/>
              </a:path>
            </a:pathLst>
          </a:custGeom>
          <a:blipFill>
            <a:blip r:embed="rId6"/>
            <a:stretch>
              <a:fillRect l="0" t="0" r="0" b="0"/>
            </a:stretch>
          </a:blipFill>
        </p:spPr>
      </p:sp>
      <p:sp>
        <p:nvSpPr>
          <p:cNvPr name="TextBox 16" id="16"/>
          <p:cNvSpPr txBox="true"/>
          <p:nvPr/>
        </p:nvSpPr>
        <p:spPr>
          <a:xfrm rot="0">
            <a:off x="997298" y="4326731"/>
            <a:ext cx="13434715" cy="814388"/>
          </a:xfrm>
          <a:prstGeom prst="rect">
            <a:avLst/>
          </a:prstGeom>
        </p:spPr>
        <p:txBody>
          <a:bodyPr anchor="t" rtlCol="false" tIns="0" lIns="0" bIns="0" rIns="0">
            <a:spAutoFit/>
          </a:bodyPr>
          <a:lstStyle/>
          <a:p>
            <a:pPr algn="l">
              <a:lnSpc>
                <a:spcPts val="6562"/>
              </a:lnSpc>
            </a:pPr>
            <a:r>
              <a:rPr lang="en-US" sz="5250">
                <a:solidFill>
                  <a:srgbClr val="38512F"/>
                </a:solidFill>
                <a:latin typeface="Lora"/>
                <a:ea typeface="Lora"/>
                <a:cs typeface="Lora"/>
                <a:sym typeface="Lora"/>
              </a:rPr>
              <a:t>List of towers:</a:t>
            </a:r>
          </a:p>
        </p:txBody>
      </p:sp>
      <p:sp>
        <p:nvSpPr>
          <p:cNvPr name="TextBox 17" id="17"/>
          <p:cNvSpPr txBox="true"/>
          <p:nvPr/>
        </p:nvSpPr>
        <p:spPr>
          <a:xfrm rot="0">
            <a:off x="1282154" y="5896124"/>
            <a:ext cx="3352651" cy="396875"/>
          </a:xfrm>
          <a:prstGeom prst="rect">
            <a:avLst/>
          </a:prstGeom>
        </p:spPr>
        <p:txBody>
          <a:bodyPr anchor="t" rtlCol="false" tIns="0" lIns="0" bIns="0" rIns="0">
            <a:spAutoFit/>
          </a:bodyPr>
          <a:lstStyle/>
          <a:p>
            <a:pPr algn="l">
              <a:lnSpc>
                <a:spcPts val="3249"/>
              </a:lnSpc>
            </a:pPr>
            <a:r>
              <a:rPr lang="en-US" sz="2625">
                <a:solidFill>
                  <a:srgbClr val="3A3630"/>
                </a:solidFill>
                <a:latin typeface="Lora"/>
                <a:ea typeface="Lora"/>
                <a:cs typeface="Lora"/>
                <a:sym typeface="Lora"/>
              </a:rPr>
              <a:t>Dart Monkey</a:t>
            </a:r>
          </a:p>
        </p:txBody>
      </p:sp>
      <p:sp>
        <p:nvSpPr>
          <p:cNvPr name="TextBox 18" id="18"/>
          <p:cNvSpPr txBox="true"/>
          <p:nvPr/>
        </p:nvSpPr>
        <p:spPr>
          <a:xfrm rot="0">
            <a:off x="6808291" y="5971520"/>
            <a:ext cx="3352651" cy="396875"/>
          </a:xfrm>
          <a:prstGeom prst="rect">
            <a:avLst/>
          </a:prstGeom>
        </p:spPr>
        <p:txBody>
          <a:bodyPr anchor="t" rtlCol="false" tIns="0" lIns="0" bIns="0" rIns="0">
            <a:spAutoFit/>
          </a:bodyPr>
          <a:lstStyle/>
          <a:p>
            <a:pPr algn="l">
              <a:lnSpc>
                <a:spcPts val="3249"/>
              </a:lnSpc>
            </a:pPr>
            <a:r>
              <a:rPr lang="en-US" sz="2625">
                <a:solidFill>
                  <a:srgbClr val="3A3630"/>
                </a:solidFill>
                <a:latin typeface="Lora"/>
                <a:ea typeface="Lora"/>
                <a:cs typeface="Lora"/>
                <a:sym typeface="Lora"/>
              </a:rPr>
              <a:t>Ninja monkey</a:t>
            </a:r>
          </a:p>
        </p:txBody>
      </p:sp>
      <p:sp>
        <p:nvSpPr>
          <p:cNvPr name="TextBox 19" id="19"/>
          <p:cNvSpPr txBox="true"/>
          <p:nvPr/>
        </p:nvSpPr>
        <p:spPr>
          <a:xfrm rot="0">
            <a:off x="12334429" y="5896124"/>
            <a:ext cx="3352651" cy="396875"/>
          </a:xfrm>
          <a:prstGeom prst="rect">
            <a:avLst/>
          </a:prstGeom>
        </p:spPr>
        <p:txBody>
          <a:bodyPr anchor="t" rtlCol="false" tIns="0" lIns="0" bIns="0" rIns="0">
            <a:spAutoFit/>
          </a:bodyPr>
          <a:lstStyle/>
          <a:p>
            <a:pPr algn="l">
              <a:lnSpc>
                <a:spcPts val="3249"/>
              </a:lnSpc>
            </a:pPr>
            <a:r>
              <a:rPr lang="en-US" sz="2625">
                <a:solidFill>
                  <a:srgbClr val="3A3630"/>
                </a:solidFill>
                <a:latin typeface="Lora"/>
                <a:ea typeface="Lora"/>
                <a:cs typeface="Lora"/>
                <a:sym typeface="Lora"/>
              </a:rPr>
              <a:t>Super Monkey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857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TextBox 7" id="7"/>
          <p:cNvSpPr txBox="true"/>
          <p:nvPr/>
        </p:nvSpPr>
        <p:spPr>
          <a:xfrm rot="0">
            <a:off x="1619130" y="4726781"/>
            <a:ext cx="13992374" cy="814388"/>
          </a:xfrm>
          <a:prstGeom prst="rect">
            <a:avLst/>
          </a:prstGeom>
        </p:spPr>
        <p:txBody>
          <a:bodyPr anchor="t" rtlCol="false" tIns="0" lIns="0" bIns="0" rIns="0">
            <a:spAutoFit/>
          </a:bodyPr>
          <a:lstStyle/>
          <a:p>
            <a:pPr algn="l">
              <a:lnSpc>
                <a:spcPts val="6562"/>
              </a:lnSpc>
            </a:pPr>
            <a:r>
              <a:rPr lang="en-US" sz="5250">
                <a:solidFill>
                  <a:srgbClr val="38512F"/>
                </a:solidFill>
                <a:latin typeface="Lora"/>
                <a:ea typeface="Lora"/>
                <a:cs typeface="Lora"/>
                <a:sym typeface="Lora"/>
              </a:rPr>
              <a:t>Main Menu: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857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Freeform 7" id="7"/>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4"/>
            <a:stretch>
              <a:fillRect l="0" t="-1367" r="0" b="-534"/>
            </a:stretch>
          </a:blipFill>
        </p:spPr>
      </p:sp>
      <p:sp>
        <p:nvSpPr>
          <p:cNvPr name="TextBox 8" id="8"/>
          <p:cNvSpPr txBox="true"/>
          <p:nvPr/>
        </p:nvSpPr>
        <p:spPr>
          <a:xfrm rot="0">
            <a:off x="869738" y="4908452"/>
            <a:ext cx="13992374" cy="1643396"/>
          </a:xfrm>
          <a:prstGeom prst="rect">
            <a:avLst/>
          </a:prstGeom>
        </p:spPr>
        <p:txBody>
          <a:bodyPr anchor="t" rtlCol="false" tIns="0" lIns="0" bIns="0" rIns="0">
            <a:spAutoFit/>
          </a:bodyPr>
          <a:lstStyle/>
          <a:p>
            <a:pPr algn="l">
              <a:lnSpc>
                <a:spcPts val="6557"/>
              </a:lnSpc>
            </a:pPr>
            <a:r>
              <a:rPr lang="en-US" sz="5250">
                <a:solidFill>
                  <a:srgbClr val="38512F"/>
                </a:solidFill>
                <a:latin typeface="Lora"/>
                <a:ea typeface="Lora"/>
                <a:cs typeface="Lora"/>
                <a:sym typeface="Lora"/>
              </a:rPr>
              <a:t>In-Game Screen:</a:t>
            </a:r>
          </a:p>
          <a:p>
            <a:pPr algn="l">
              <a:lnSpc>
                <a:spcPts val="6562"/>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85725"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Freeform 7" id="7"/>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4"/>
            <a:stretch>
              <a:fillRect l="0" t="-1367" r="0" b="-534"/>
            </a:stretch>
          </a:blipFill>
        </p:spPr>
      </p:sp>
      <p:sp>
        <p:nvSpPr>
          <p:cNvPr name="Freeform 8" id="8"/>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5"/>
            <a:stretch>
              <a:fillRect l="0" t="-950" r="0" b="-950"/>
            </a:stretch>
          </a:blipFill>
        </p:spPr>
      </p:sp>
      <p:sp>
        <p:nvSpPr>
          <p:cNvPr name="TextBox 9" id="9"/>
          <p:cNvSpPr txBox="true"/>
          <p:nvPr/>
        </p:nvSpPr>
        <p:spPr>
          <a:xfrm rot="0">
            <a:off x="869738" y="4908452"/>
            <a:ext cx="13992374" cy="1643396"/>
          </a:xfrm>
          <a:prstGeom prst="rect">
            <a:avLst/>
          </a:prstGeom>
        </p:spPr>
        <p:txBody>
          <a:bodyPr anchor="t" rtlCol="false" tIns="0" lIns="0" bIns="0" rIns="0">
            <a:spAutoFit/>
          </a:bodyPr>
          <a:lstStyle/>
          <a:p>
            <a:pPr algn="l">
              <a:lnSpc>
                <a:spcPts val="6557"/>
              </a:lnSpc>
            </a:pPr>
            <a:r>
              <a:rPr lang="en-US" sz="5250">
                <a:solidFill>
                  <a:srgbClr val="38512F"/>
                </a:solidFill>
                <a:latin typeface="Lora"/>
                <a:ea typeface="Lora"/>
                <a:cs typeface="Lora"/>
                <a:sym typeface="Lora"/>
              </a:rPr>
              <a:t>In-Game Screen:</a:t>
            </a:r>
          </a:p>
          <a:p>
            <a:pPr algn="l">
              <a:lnSpc>
                <a:spcPts val="6562"/>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Freeform 7" id="7"/>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4"/>
            <a:stretch>
              <a:fillRect l="0" t="-1367" r="0" b="-534"/>
            </a:stretch>
          </a:blipFill>
        </p:spPr>
      </p:sp>
      <p:sp>
        <p:nvSpPr>
          <p:cNvPr name="Freeform 8" id="8"/>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5"/>
            <a:stretch>
              <a:fillRect l="0" t="-950" r="0" b="-950"/>
            </a:stretch>
          </a:blipFill>
        </p:spPr>
      </p:sp>
      <p:sp>
        <p:nvSpPr>
          <p:cNvPr name="Freeform 9" id="9"/>
          <p:cNvSpPr/>
          <p:nvPr/>
        </p:nvSpPr>
        <p:spPr>
          <a:xfrm flipH="false" flipV="false" rot="0">
            <a:off x="7161811" y="-112276"/>
            <a:ext cx="8176431" cy="10399276"/>
          </a:xfrm>
          <a:custGeom>
            <a:avLst/>
            <a:gdLst/>
            <a:ahLst/>
            <a:cxnLst/>
            <a:rect r="r" b="b" t="t" l="l"/>
            <a:pathLst>
              <a:path h="10399276" w="8176431">
                <a:moveTo>
                  <a:pt x="0" y="0"/>
                </a:moveTo>
                <a:lnTo>
                  <a:pt x="8176431" y="0"/>
                </a:lnTo>
                <a:lnTo>
                  <a:pt x="8176431" y="10399276"/>
                </a:lnTo>
                <a:lnTo>
                  <a:pt x="0" y="10399276"/>
                </a:lnTo>
                <a:lnTo>
                  <a:pt x="0" y="0"/>
                </a:lnTo>
                <a:close/>
              </a:path>
            </a:pathLst>
          </a:custGeom>
          <a:blipFill>
            <a:blip r:embed="rId6"/>
            <a:stretch>
              <a:fillRect l="0" t="0" r="0" b="0"/>
            </a:stretch>
          </a:blipFill>
        </p:spPr>
      </p:sp>
      <p:sp>
        <p:nvSpPr>
          <p:cNvPr name="TextBox 10" id="10"/>
          <p:cNvSpPr txBox="true"/>
          <p:nvPr/>
        </p:nvSpPr>
        <p:spPr>
          <a:xfrm rot="0">
            <a:off x="869738" y="4908452"/>
            <a:ext cx="13992374" cy="1643396"/>
          </a:xfrm>
          <a:prstGeom prst="rect">
            <a:avLst/>
          </a:prstGeom>
        </p:spPr>
        <p:txBody>
          <a:bodyPr anchor="t" rtlCol="false" tIns="0" lIns="0" bIns="0" rIns="0">
            <a:spAutoFit/>
          </a:bodyPr>
          <a:lstStyle/>
          <a:p>
            <a:pPr algn="l">
              <a:lnSpc>
                <a:spcPts val="6557"/>
              </a:lnSpc>
            </a:pPr>
            <a:r>
              <a:rPr lang="en-US" sz="5250">
                <a:solidFill>
                  <a:srgbClr val="38512F"/>
                </a:solidFill>
                <a:latin typeface="Lora"/>
                <a:ea typeface="Lora"/>
                <a:cs typeface="Lora"/>
                <a:sym typeface="Lora"/>
              </a:rPr>
              <a:t>In-Game Screen:</a:t>
            </a:r>
          </a:p>
          <a:p>
            <a:pPr algn="l">
              <a:lnSpc>
                <a:spcPts val="6562"/>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Freeform 7" id="7"/>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4"/>
            <a:stretch>
              <a:fillRect l="0" t="-1367" r="0" b="-534"/>
            </a:stretch>
          </a:blipFill>
        </p:spPr>
      </p:sp>
      <p:sp>
        <p:nvSpPr>
          <p:cNvPr name="Freeform 8" id="8"/>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5"/>
            <a:stretch>
              <a:fillRect l="0" t="-950" r="0" b="-950"/>
            </a:stretch>
          </a:blipFill>
        </p:spPr>
      </p:sp>
      <p:sp>
        <p:nvSpPr>
          <p:cNvPr name="Freeform 9" id="9"/>
          <p:cNvSpPr/>
          <p:nvPr/>
        </p:nvSpPr>
        <p:spPr>
          <a:xfrm flipH="false" flipV="false" rot="0">
            <a:off x="7161811" y="-112276"/>
            <a:ext cx="8176431" cy="10399276"/>
          </a:xfrm>
          <a:custGeom>
            <a:avLst/>
            <a:gdLst/>
            <a:ahLst/>
            <a:cxnLst/>
            <a:rect r="r" b="b" t="t" l="l"/>
            <a:pathLst>
              <a:path h="10399276" w="8176431">
                <a:moveTo>
                  <a:pt x="0" y="0"/>
                </a:moveTo>
                <a:lnTo>
                  <a:pt x="8176431" y="0"/>
                </a:lnTo>
                <a:lnTo>
                  <a:pt x="8176431" y="10399276"/>
                </a:lnTo>
                <a:lnTo>
                  <a:pt x="0" y="10399276"/>
                </a:lnTo>
                <a:lnTo>
                  <a:pt x="0" y="0"/>
                </a:lnTo>
                <a:close/>
              </a:path>
            </a:pathLst>
          </a:custGeom>
          <a:blipFill>
            <a:blip r:embed="rId6"/>
            <a:stretch>
              <a:fillRect l="0" t="0" r="0" b="0"/>
            </a:stretch>
          </a:blipFill>
        </p:spPr>
      </p:sp>
      <p:sp>
        <p:nvSpPr>
          <p:cNvPr name="Freeform 10" id="10"/>
          <p:cNvSpPr/>
          <p:nvPr/>
        </p:nvSpPr>
        <p:spPr>
          <a:xfrm flipH="false" flipV="false" rot="0">
            <a:off x="7161811" y="0"/>
            <a:ext cx="8176431" cy="10432448"/>
          </a:xfrm>
          <a:custGeom>
            <a:avLst/>
            <a:gdLst/>
            <a:ahLst/>
            <a:cxnLst/>
            <a:rect r="r" b="b" t="t" l="l"/>
            <a:pathLst>
              <a:path h="10432448" w="8176431">
                <a:moveTo>
                  <a:pt x="0" y="0"/>
                </a:moveTo>
                <a:lnTo>
                  <a:pt x="8176431" y="0"/>
                </a:lnTo>
                <a:lnTo>
                  <a:pt x="8176431" y="10432448"/>
                </a:lnTo>
                <a:lnTo>
                  <a:pt x="0" y="10432448"/>
                </a:lnTo>
                <a:lnTo>
                  <a:pt x="0" y="0"/>
                </a:lnTo>
                <a:close/>
              </a:path>
            </a:pathLst>
          </a:custGeom>
          <a:blipFill>
            <a:blip r:embed="rId7"/>
            <a:stretch>
              <a:fillRect l="0" t="0" r="0" b="0"/>
            </a:stretch>
          </a:blipFill>
        </p:spPr>
      </p:sp>
      <p:sp>
        <p:nvSpPr>
          <p:cNvPr name="TextBox 11" id="11"/>
          <p:cNvSpPr txBox="true"/>
          <p:nvPr/>
        </p:nvSpPr>
        <p:spPr>
          <a:xfrm rot="0">
            <a:off x="869738" y="4908452"/>
            <a:ext cx="13992374" cy="814388"/>
          </a:xfrm>
          <a:prstGeom prst="rect">
            <a:avLst/>
          </a:prstGeom>
        </p:spPr>
        <p:txBody>
          <a:bodyPr anchor="t" rtlCol="false" tIns="0" lIns="0" bIns="0" rIns="0">
            <a:spAutoFit/>
          </a:bodyPr>
          <a:lstStyle/>
          <a:p>
            <a:pPr algn="l">
              <a:lnSpc>
                <a:spcPts val="6562"/>
              </a:lnSpc>
            </a:pPr>
            <a:r>
              <a:rPr lang="en-US" sz="5250">
                <a:solidFill>
                  <a:srgbClr val="38512F"/>
                </a:solidFill>
                <a:latin typeface="Lora"/>
                <a:ea typeface="Lora"/>
                <a:cs typeface="Lora"/>
                <a:sym typeface="Lora"/>
              </a:rPr>
              <a:t>Win Game Screen: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3"/>
            <a:stretch>
              <a:fillRect l="0" t="-305" r="0" b="-305"/>
            </a:stretch>
          </a:blipFill>
        </p:spPr>
      </p:sp>
      <p:sp>
        <p:nvSpPr>
          <p:cNvPr name="Freeform 7" id="7"/>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4"/>
            <a:stretch>
              <a:fillRect l="0" t="-1367" r="0" b="-534"/>
            </a:stretch>
          </a:blipFill>
        </p:spPr>
      </p:sp>
      <p:sp>
        <p:nvSpPr>
          <p:cNvPr name="Freeform 8" id="8"/>
          <p:cNvSpPr/>
          <p:nvPr/>
        </p:nvSpPr>
        <p:spPr>
          <a:xfrm flipH="false" flipV="false" rot="0">
            <a:off x="7161811" y="0"/>
            <a:ext cx="8176431" cy="10287000"/>
          </a:xfrm>
          <a:custGeom>
            <a:avLst/>
            <a:gdLst/>
            <a:ahLst/>
            <a:cxnLst/>
            <a:rect r="r" b="b" t="t" l="l"/>
            <a:pathLst>
              <a:path h="10287000" w="8176431">
                <a:moveTo>
                  <a:pt x="0" y="0"/>
                </a:moveTo>
                <a:lnTo>
                  <a:pt x="8176431" y="0"/>
                </a:lnTo>
                <a:lnTo>
                  <a:pt x="8176431" y="10287000"/>
                </a:lnTo>
                <a:lnTo>
                  <a:pt x="0" y="10287000"/>
                </a:lnTo>
                <a:lnTo>
                  <a:pt x="0" y="0"/>
                </a:lnTo>
                <a:close/>
              </a:path>
            </a:pathLst>
          </a:custGeom>
          <a:blipFill>
            <a:blip r:embed="rId5"/>
            <a:stretch>
              <a:fillRect l="0" t="-950" r="0" b="-950"/>
            </a:stretch>
          </a:blipFill>
        </p:spPr>
      </p:sp>
      <p:sp>
        <p:nvSpPr>
          <p:cNvPr name="Freeform 9" id="9"/>
          <p:cNvSpPr/>
          <p:nvPr/>
        </p:nvSpPr>
        <p:spPr>
          <a:xfrm flipH="false" flipV="false" rot="0">
            <a:off x="7161811" y="-112276"/>
            <a:ext cx="8176431" cy="10399276"/>
          </a:xfrm>
          <a:custGeom>
            <a:avLst/>
            <a:gdLst/>
            <a:ahLst/>
            <a:cxnLst/>
            <a:rect r="r" b="b" t="t" l="l"/>
            <a:pathLst>
              <a:path h="10399276" w="8176431">
                <a:moveTo>
                  <a:pt x="0" y="0"/>
                </a:moveTo>
                <a:lnTo>
                  <a:pt x="8176431" y="0"/>
                </a:lnTo>
                <a:lnTo>
                  <a:pt x="8176431" y="10399276"/>
                </a:lnTo>
                <a:lnTo>
                  <a:pt x="0" y="10399276"/>
                </a:lnTo>
                <a:lnTo>
                  <a:pt x="0" y="0"/>
                </a:lnTo>
                <a:close/>
              </a:path>
            </a:pathLst>
          </a:custGeom>
          <a:blipFill>
            <a:blip r:embed="rId6"/>
            <a:stretch>
              <a:fillRect l="0" t="0" r="0" b="0"/>
            </a:stretch>
          </a:blipFill>
        </p:spPr>
      </p:sp>
      <p:sp>
        <p:nvSpPr>
          <p:cNvPr name="Freeform 10" id="10"/>
          <p:cNvSpPr/>
          <p:nvPr/>
        </p:nvSpPr>
        <p:spPr>
          <a:xfrm flipH="false" flipV="false" rot="0">
            <a:off x="7161811" y="0"/>
            <a:ext cx="8176431" cy="10432448"/>
          </a:xfrm>
          <a:custGeom>
            <a:avLst/>
            <a:gdLst/>
            <a:ahLst/>
            <a:cxnLst/>
            <a:rect r="r" b="b" t="t" l="l"/>
            <a:pathLst>
              <a:path h="10432448" w="8176431">
                <a:moveTo>
                  <a:pt x="0" y="0"/>
                </a:moveTo>
                <a:lnTo>
                  <a:pt x="8176431" y="0"/>
                </a:lnTo>
                <a:lnTo>
                  <a:pt x="8176431" y="10432448"/>
                </a:lnTo>
                <a:lnTo>
                  <a:pt x="0" y="10432448"/>
                </a:lnTo>
                <a:lnTo>
                  <a:pt x="0" y="0"/>
                </a:lnTo>
                <a:close/>
              </a:path>
            </a:pathLst>
          </a:custGeom>
          <a:blipFill>
            <a:blip r:embed="rId7"/>
            <a:stretch>
              <a:fillRect l="0" t="0" r="0" b="0"/>
            </a:stretch>
          </a:blipFill>
        </p:spPr>
      </p:sp>
      <p:sp>
        <p:nvSpPr>
          <p:cNvPr name="Freeform 11" id="11"/>
          <p:cNvSpPr/>
          <p:nvPr/>
        </p:nvSpPr>
        <p:spPr>
          <a:xfrm flipH="false" flipV="false" rot="0">
            <a:off x="7161811" y="0"/>
            <a:ext cx="8176431" cy="10333562"/>
          </a:xfrm>
          <a:custGeom>
            <a:avLst/>
            <a:gdLst/>
            <a:ahLst/>
            <a:cxnLst/>
            <a:rect r="r" b="b" t="t" l="l"/>
            <a:pathLst>
              <a:path h="10333562" w="8176431">
                <a:moveTo>
                  <a:pt x="0" y="0"/>
                </a:moveTo>
                <a:lnTo>
                  <a:pt x="8176431" y="0"/>
                </a:lnTo>
                <a:lnTo>
                  <a:pt x="8176431" y="10333562"/>
                </a:lnTo>
                <a:lnTo>
                  <a:pt x="0" y="10333562"/>
                </a:lnTo>
                <a:lnTo>
                  <a:pt x="0" y="0"/>
                </a:lnTo>
                <a:close/>
              </a:path>
            </a:pathLst>
          </a:custGeom>
          <a:blipFill>
            <a:blip r:embed="rId8"/>
            <a:stretch>
              <a:fillRect l="0" t="0" r="0" b="0"/>
            </a:stretch>
          </a:blipFill>
        </p:spPr>
      </p:sp>
      <p:sp>
        <p:nvSpPr>
          <p:cNvPr name="TextBox 12" id="12"/>
          <p:cNvSpPr txBox="true"/>
          <p:nvPr/>
        </p:nvSpPr>
        <p:spPr>
          <a:xfrm rot="0">
            <a:off x="869738" y="4908452"/>
            <a:ext cx="13992374" cy="814388"/>
          </a:xfrm>
          <a:prstGeom prst="rect">
            <a:avLst/>
          </a:prstGeom>
        </p:spPr>
        <p:txBody>
          <a:bodyPr anchor="t" rtlCol="false" tIns="0" lIns="0" bIns="0" rIns="0">
            <a:spAutoFit/>
          </a:bodyPr>
          <a:lstStyle/>
          <a:p>
            <a:pPr algn="l">
              <a:lnSpc>
                <a:spcPts val="6562"/>
              </a:lnSpc>
            </a:pPr>
            <a:r>
              <a:rPr lang="en-US" sz="5250">
                <a:solidFill>
                  <a:srgbClr val="38512F"/>
                </a:solidFill>
                <a:latin typeface="Lora"/>
                <a:ea typeface="Lora"/>
                <a:cs typeface="Lora"/>
                <a:sym typeface="Lora"/>
              </a:rPr>
              <a:t>Game Over Screen: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Freeform 7" id="7"/>
          <p:cNvSpPr/>
          <p:nvPr/>
        </p:nvSpPr>
        <p:spPr>
          <a:xfrm flipH="false" flipV="false" rot="0">
            <a:off x="-385467" y="-36002"/>
            <a:ext cx="7243467" cy="10323002"/>
          </a:xfrm>
          <a:custGeom>
            <a:avLst/>
            <a:gdLst/>
            <a:ahLst/>
            <a:cxnLst/>
            <a:rect r="r" b="b" t="t" l="l"/>
            <a:pathLst>
              <a:path h="10323002" w="7243467">
                <a:moveTo>
                  <a:pt x="0" y="0"/>
                </a:moveTo>
                <a:lnTo>
                  <a:pt x="7243467" y="0"/>
                </a:lnTo>
                <a:lnTo>
                  <a:pt x="7243467" y="10323002"/>
                </a:lnTo>
                <a:lnTo>
                  <a:pt x="0" y="10323002"/>
                </a:lnTo>
                <a:lnTo>
                  <a:pt x="0" y="0"/>
                </a:lnTo>
                <a:close/>
              </a:path>
            </a:pathLst>
          </a:custGeom>
          <a:blipFill>
            <a:blip r:embed="rId4"/>
            <a:stretch>
              <a:fillRect l="-45214" t="0" r="-44804" b="0"/>
            </a:stretch>
          </a:blipFill>
        </p:spPr>
      </p:sp>
      <p:sp>
        <p:nvSpPr>
          <p:cNvPr name="TextBox 8" id="8"/>
          <p:cNvSpPr txBox="true"/>
          <p:nvPr/>
        </p:nvSpPr>
        <p:spPr>
          <a:xfrm rot="0">
            <a:off x="10732298" y="665162"/>
            <a:ext cx="9687817" cy="708025"/>
          </a:xfrm>
          <a:prstGeom prst="rect">
            <a:avLst/>
          </a:prstGeom>
        </p:spPr>
        <p:txBody>
          <a:bodyPr anchor="t" rtlCol="false" tIns="0" lIns="0" bIns="0" rIns="0">
            <a:spAutoFit/>
          </a:bodyPr>
          <a:lstStyle/>
          <a:p>
            <a:pPr algn="l">
              <a:lnSpc>
                <a:spcPts val="5750"/>
              </a:lnSpc>
            </a:pPr>
            <a:r>
              <a:rPr lang="en-US" sz="4562" b="true">
                <a:solidFill>
                  <a:srgbClr val="38512F"/>
                </a:solidFill>
                <a:latin typeface="Lora Bold"/>
                <a:ea typeface="Lora Bold"/>
                <a:cs typeface="Lora Bold"/>
                <a:sym typeface="Lora Bold"/>
              </a:rPr>
              <a:t>5.</a:t>
            </a:r>
            <a:r>
              <a:rPr lang="en-US" sz="4562" b="true">
                <a:solidFill>
                  <a:srgbClr val="38512F"/>
                </a:solidFill>
                <a:latin typeface="Lora Bold"/>
                <a:ea typeface="Lora Bold"/>
                <a:cs typeface="Lora Bold"/>
                <a:sym typeface="Lora Bold"/>
              </a:rPr>
              <a:t> Experience</a:t>
            </a:r>
          </a:p>
        </p:txBody>
      </p:sp>
      <p:sp>
        <p:nvSpPr>
          <p:cNvPr name="TextBox 9" id="9"/>
          <p:cNvSpPr txBox="true"/>
          <p:nvPr/>
        </p:nvSpPr>
        <p:spPr>
          <a:xfrm rot="0">
            <a:off x="7729091" y="2771478"/>
            <a:ext cx="4657279" cy="697409"/>
          </a:xfrm>
          <a:prstGeom prst="rect">
            <a:avLst/>
          </a:prstGeom>
        </p:spPr>
        <p:txBody>
          <a:bodyPr anchor="t" rtlCol="false" tIns="0" lIns="0" bIns="0" rIns="0">
            <a:spAutoFit/>
          </a:bodyPr>
          <a:lstStyle/>
          <a:p>
            <a:pPr algn="ctr">
              <a:lnSpc>
                <a:spcPts val="6437"/>
              </a:lnSpc>
            </a:pPr>
            <a:r>
              <a:rPr lang="en-US" sz="6437">
                <a:solidFill>
                  <a:srgbClr val="3A3630"/>
                </a:solidFill>
                <a:latin typeface="Lora"/>
                <a:ea typeface="Lora"/>
                <a:cs typeface="Lora"/>
                <a:sym typeface="Lora"/>
              </a:rPr>
              <a:t>1</a:t>
            </a:r>
          </a:p>
        </p:txBody>
      </p:sp>
      <p:sp>
        <p:nvSpPr>
          <p:cNvPr name="TextBox 10" id="10"/>
          <p:cNvSpPr txBox="true"/>
          <p:nvPr/>
        </p:nvSpPr>
        <p:spPr>
          <a:xfrm rot="0">
            <a:off x="8593634" y="3770411"/>
            <a:ext cx="2928194" cy="349250"/>
          </a:xfrm>
          <a:prstGeom prst="rect">
            <a:avLst/>
          </a:prstGeom>
        </p:spPr>
        <p:txBody>
          <a:bodyPr anchor="t" rtlCol="false" tIns="0" lIns="0" bIns="0" rIns="0">
            <a:spAutoFit/>
          </a:bodyPr>
          <a:lstStyle/>
          <a:p>
            <a:pPr algn="ctr">
              <a:lnSpc>
                <a:spcPts val="2875"/>
              </a:lnSpc>
            </a:pPr>
            <a:r>
              <a:rPr lang="en-US" sz="2249">
                <a:solidFill>
                  <a:srgbClr val="3A3630"/>
                </a:solidFill>
                <a:latin typeface="Lora"/>
                <a:ea typeface="Lora"/>
                <a:cs typeface="Lora"/>
                <a:sym typeface="Lora"/>
              </a:rPr>
              <a:t>Experiment Overview</a:t>
            </a:r>
          </a:p>
        </p:txBody>
      </p:sp>
      <p:sp>
        <p:nvSpPr>
          <p:cNvPr name="TextBox 11" id="11"/>
          <p:cNvSpPr txBox="true"/>
          <p:nvPr/>
        </p:nvSpPr>
        <p:spPr>
          <a:xfrm rot="0">
            <a:off x="7419641" y="4139732"/>
            <a:ext cx="5276180" cy="1692224"/>
          </a:xfrm>
          <a:prstGeom prst="rect">
            <a:avLst/>
          </a:prstGeom>
        </p:spPr>
        <p:txBody>
          <a:bodyPr anchor="t" rtlCol="false" tIns="0" lIns="0" bIns="0" rIns="0">
            <a:spAutoFit/>
          </a:bodyPr>
          <a:lstStyle/>
          <a:p>
            <a:pPr algn="ctr">
              <a:lnSpc>
                <a:spcPts val="2740"/>
              </a:lnSpc>
            </a:pPr>
            <a:r>
              <a:rPr lang="en-US" sz="1700">
                <a:solidFill>
                  <a:srgbClr val="3A3630"/>
                </a:solidFill>
                <a:latin typeface="Source Sans Pro"/>
                <a:ea typeface="Source Sans Pro"/>
                <a:cs typeface="Source Sans Pro"/>
                <a:sym typeface="Source Sans Pro"/>
              </a:rPr>
              <a:t>A pr</a:t>
            </a:r>
            <a:r>
              <a:rPr lang="en-US" sz="1700">
                <a:solidFill>
                  <a:srgbClr val="3A3630"/>
                </a:solidFill>
                <a:latin typeface="Source Sans Pro"/>
                <a:ea typeface="Source Sans Pro"/>
                <a:cs typeface="Source Sans Pro"/>
                <a:sym typeface="Source Sans Pro"/>
              </a:rPr>
              <a:t>oject to learn OOP course through game development.</a:t>
            </a:r>
          </a:p>
          <a:p>
            <a:pPr algn="ctr">
              <a:lnSpc>
                <a:spcPts val="2740"/>
              </a:lnSpc>
            </a:pPr>
            <a:r>
              <a:rPr lang="en-US" sz="1700">
                <a:solidFill>
                  <a:srgbClr val="3A3630"/>
                </a:solidFill>
                <a:latin typeface="Source Sans Pro"/>
                <a:ea typeface="Source Sans Pro"/>
                <a:cs typeface="Source Sans Pro"/>
                <a:sym typeface="Source Sans Pro"/>
              </a:rPr>
              <a:t>Focused on designing levels, mechanics, and programming towers to enemies.</a:t>
            </a:r>
          </a:p>
          <a:p>
            <a:pPr algn="ctr">
              <a:lnSpc>
                <a:spcPts val="2741"/>
              </a:lnSpc>
            </a:pPr>
            <a:r>
              <a:rPr lang="en-US" sz="1700">
                <a:solidFill>
                  <a:srgbClr val="3A3630"/>
                </a:solidFill>
                <a:latin typeface="Source Sans Pro"/>
                <a:ea typeface="Source Sans Pro"/>
                <a:cs typeface="Source Sans Pro"/>
                <a:sym typeface="Source Sans Pro"/>
              </a:rPr>
              <a:t>Balancing difficulty while maintaining engagement.</a:t>
            </a:r>
          </a:p>
          <a:p>
            <a:pPr algn="ctr">
              <a:lnSpc>
                <a:spcPts val="2740"/>
              </a:lnSpc>
            </a:pPr>
          </a:p>
        </p:txBody>
      </p:sp>
      <p:sp>
        <p:nvSpPr>
          <p:cNvPr name="TextBox 12" id="12"/>
          <p:cNvSpPr txBox="true"/>
          <p:nvPr/>
        </p:nvSpPr>
        <p:spPr>
          <a:xfrm rot="0">
            <a:off x="12573000" y="2771477"/>
            <a:ext cx="4657279" cy="697409"/>
          </a:xfrm>
          <a:prstGeom prst="rect">
            <a:avLst/>
          </a:prstGeom>
        </p:spPr>
        <p:txBody>
          <a:bodyPr anchor="t" rtlCol="false" tIns="0" lIns="0" bIns="0" rIns="0">
            <a:spAutoFit/>
          </a:bodyPr>
          <a:lstStyle/>
          <a:p>
            <a:pPr algn="ctr">
              <a:lnSpc>
                <a:spcPts val="6437"/>
              </a:lnSpc>
            </a:pPr>
            <a:r>
              <a:rPr lang="en-US" sz="6437">
                <a:solidFill>
                  <a:srgbClr val="3A3630"/>
                </a:solidFill>
                <a:latin typeface="Lora"/>
                <a:ea typeface="Lora"/>
                <a:cs typeface="Lora"/>
                <a:sym typeface="Lora"/>
              </a:rPr>
              <a:t>2</a:t>
            </a:r>
          </a:p>
        </p:txBody>
      </p:sp>
      <p:sp>
        <p:nvSpPr>
          <p:cNvPr name="TextBox 13" id="13"/>
          <p:cNvSpPr txBox="true"/>
          <p:nvPr/>
        </p:nvSpPr>
        <p:spPr>
          <a:xfrm rot="0">
            <a:off x="13624172" y="3770411"/>
            <a:ext cx="2928194" cy="349250"/>
          </a:xfrm>
          <a:prstGeom prst="rect">
            <a:avLst/>
          </a:prstGeom>
        </p:spPr>
        <p:txBody>
          <a:bodyPr anchor="t" rtlCol="false" tIns="0" lIns="0" bIns="0" rIns="0">
            <a:spAutoFit/>
          </a:bodyPr>
          <a:lstStyle/>
          <a:p>
            <a:pPr algn="ctr">
              <a:lnSpc>
                <a:spcPts val="2875"/>
              </a:lnSpc>
            </a:pPr>
            <a:r>
              <a:rPr lang="en-US" sz="2249">
                <a:solidFill>
                  <a:srgbClr val="3A3630"/>
                </a:solidFill>
                <a:latin typeface="Lora"/>
                <a:ea typeface="Lora"/>
                <a:cs typeface="Lora"/>
                <a:sym typeface="Lora"/>
              </a:rPr>
              <a:t>Current Features</a:t>
            </a:r>
          </a:p>
        </p:txBody>
      </p:sp>
      <p:sp>
        <p:nvSpPr>
          <p:cNvPr name="TextBox 14" id="14"/>
          <p:cNvSpPr txBox="true"/>
          <p:nvPr/>
        </p:nvSpPr>
        <p:spPr>
          <a:xfrm rot="0">
            <a:off x="13011150" y="4139732"/>
            <a:ext cx="4179573" cy="1357835"/>
          </a:xfrm>
          <a:prstGeom prst="rect">
            <a:avLst/>
          </a:prstGeom>
        </p:spPr>
        <p:txBody>
          <a:bodyPr anchor="t" rtlCol="false" tIns="0" lIns="0" bIns="0" rIns="0">
            <a:spAutoFit/>
          </a:bodyPr>
          <a:lstStyle/>
          <a:p>
            <a:pPr algn="ctr">
              <a:lnSpc>
                <a:spcPts val="2740"/>
              </a:lnSpc>
            </a:pPr>
            <a:r>
              <a:rPr lang="en-US" sz="1700">
                <a:solidFill>
                  <a:srgbClr val="3A3630"/>
                </a:solidFill>
                <a:latin typeface="Source Sans Pro"/>
                <a:ea typeface="Source Sans Pro"/>
                <a:cs typeface="Source Sans Pro"/>
                <a:sym typeface="Source Sans Pro"/>
              </a:rPr>
              <a:t>Monk</a:t>
            </a:r>
            <a:r>
              <a:rPr lang="en-US" sz="1700">
                <a:solidFill>
                  <a:srgbClr val="3A3630"/>
                </a:solidFill>
                <a:latin typeface="Source Sans Pro"/>
                <a:ea typeface="Source Sans Pro"/>
                <a:cs typeface="Source Sans Pro"/>
                <a:sym typeface="Source Sans Pro"/>
              </a:rPr>
              <a:t>ey upgrades, victory and defeat screens.</a:t>
            </a:r>
          </a:p>
          <a:p>
            <a:pPr algn="ctr">
              <a:lnSpc>
                <a:spcPts val="2741"/>
              </a:lnSpc>
            </a:pPr>
            <a:r>
              <a:rPr lang="en-US" sz="1700">
                <a:solidFill>
                  <a:srgbClr val="3A3630"/>
                </a:solidFill>
                <a:latin typeface="Source Sans Pro"/>
                <a:ea typeface="Source Sans Pro"/>
                <a:cs typeface="Source Sans Pro"/>
                <a:sym typeface="Source Sans Pro"/>
              </a:rPr>
              <a:t>Debugging and optimization for smooth gameplay.</a:t>
            </a:r>
          </a:p>
          <a:p>
            <a:pPr algn="ctr">
              <a:lnSpc>
                <a:spcPts val="2802"/>
              </a:lnSpc>
            </a:pPr>
          </a:p>
        </p:txBody>
      </p:sp>
      <p:sp>
        <p:nvSpPr>
          <p:cNvPr name="TextBox 15" id="15"/>
          <p:cNvSpPr txBox="true"/>
          <p:nvPr/>
        </p:nvSpPr>
        <p:spPr>
          <a:xfrm rot="0">
            <a:off x="10244361" y="6717023"/>
            <a:ext cx="4657279" cy="697409"/>
          </a:xfrm>
          <a:prstGeom prst="rect">
            <a:avLst/>
          </a:prstGeom>
        </p:spPr>
        <p:txBody>
          <a:bodyPr anchor="t" rtlCol="false" tIns="0" lIns="0" bIns="0" rIns="0">
            <a:spAutoFit/>
          </a:bodyPr>
          <a:lstStyle/>
          <a:p>
            <a:pPr algn="ctr">
              <a:lnSpc>
                <a:spcPts val="6437"/>
              </a:lnSpc>
            </a:pPr>
            <a:r>
              <a:rPr lang="en-US" sz="6437">
                <a:solidFill>
                  <a:srgbClr val="3A3630"/>
                </a:solidFill>
                <a:latin typeface="Lora"/>
                <a:ea typeface="Lora"/>
                <a:cs typeface="Lora"/>
                <a:sym typeface="Lora"/>
              </a:rPr>
              <a:t>3</a:t>
            </a:r>
          </a:p>
        </p:txBody>
      </p:sp>
      <p:sp>
        <p:nvSpPr>
          <p:cNvPr name="TextBox 16" id="16"/>
          <p:cNvSpPr txBox="true"/>
          <p:nvPr/>
        </p:nvSpPr>
        <p:spPr>
          <a:xfrm rot="0">
            <a:off x="11108903" y="7483525"/>
            <a:ext cx="2928194" cy="349250"/>
          </a:xfrm>
          <a:prstGeom prst="rect">
            <a:avLst/>
          </a:prstGeom>
        </p:spPr>
        <p:txBody>
          <a:bodyPr anchor="t" rtlCol="false" tIns="0" lIns="0" bIns="0" rIns="0">
            <a:spAutoFit/>
          </a:bodyPr>
          <a:lstStyle/>
          <a:p>
            <a:pPr algn="ctr">
              <a:lnSpc>
                <a:spcPts val="2875"/>
              </a:lnSpc>
            </a:pPr>
            <a:r>
              <a:rPr lang="en-US" sz="2249">
                <a:solidFill>
                  <a:srgbClr val="3A3630"/>
                </a:solidFill>
                <a:latin typeface="Lora"/>
                <a:ea typeface="Lora"/>
                <a:cs typeface="Lora"/>
                <a:sym typeface="Lora"/>
              </a:rPr>
              <a:t> Future Plans</a:t>
            </a:r>
          </a:p>
        </p:txBody>
      </p:sp>
      <p:sp>
        <p:nvSpPr>
          <p:cNvPr name="TextBox 17" id="17"/>
          <p:cNvSpPr txBox="true"/>
          <p:nvPr/>
        </p:nvSpPr>
        <p:spPr>
          <a:xfrm rot="0">
            <a:off x="10443658" y="7842300"/>
            <a:ext cx="4657279" cy="1692224"/>
          </a:xfrm>
          <a:prstGeom prst="rect">
            <a:avLst/>
          </a:prstGeom>
        </p:spPr>
        <p:txBody>
          <a:bodyPr anchor="t" rtlCol="false" tIns="0" lIns="0" bIns="0" rIns="0">
            <a:spAutoFit/>
          </a:bodyPr>
          <a:lstStyle/>
          <a:p>
            <a:pPr algn="ctr">
              <a:lnSpc>
                <a:spcPts val="2740"/>
              </a:lnSpc>
            </a:pPr>
            <a:r>
              <a:rPr lang="en-US" sz="1700">
                <a:solidFill>
                  <a:srgbClr val="3A3630"/>
                </a:solidFill>
                <a:latin typeface="Source Sans Pro"/>
                <a:ea typeface="Source Sans Pro"/>
                <a:cs typeface="Source Sans Pro"/>
                <a:sym typeface="Source Sans Pro"/>
              </a:rPr>
              <a:t>Add b</a:t>
            </a:r>
            <a:r>
              <a:rPr lang="en-US" sz="1700">
                <a:solidFill>
                  <a:srgbClr val="3A3630"/>
                </a:solidFill>
                <a:latin typeface="Source Sans Pro"/>
                <a:ea typeface="Source Sans Pro"/>
                <a:cs typeface="Source Sans Pro"/>
                <a:sym typeface="Source Sans Pro"/>
              </a:rPr>
              <a:t>ackground music, sound effects, new levels, and interactive features.</a:t>
            </a:r>
          </a:p>
          <a:p>
            <a:pPr algn="ctr">
              <a:lnSpc>
                <a:spcPts val="2741"/>
              </a:lnSpc>
            </a:pPr>
            <a:r>
              <a:rPr lang="en-US" sz="1700">
                <a:solidFill>
                  <a:srgbClr val="3A3630"/>
                </a:solidFill>
                <a:latin typeface="Source Sans Pro"/>
                <a:ea typeface="Source Sans Pro"/>
                <a:cs typeface="Source Sans Pro"/>
                <a:sym typeface="Source Sans Pro"/>
              </a:rPr>
              <a:t>Aim to enhance player engagement and improve skills in game development.</a:t>
            </a:r>
          </a:p>
          <a:p>
            <a:pPr algn="ctr">
              <a:lnSpc>
                <a:spcPts val="2740"/>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196883" y="1443162"/>
            <a:ext cx="12363599" cy="850900"/>
          </a:xfrm>
          <a:prstGeom prst="rect">
            <a:avLst/>
          </a:prstGeom>
        </p:spPr>
        <p:txBody>
          <a:bodyPr anchor="t" rtlCol="false" tIns="0" lIns="0" bIns="0" rIns="0">
            <a:spAutoFit/>
          </a:bodyPr>
          <a:lstStyle/>
          <a:p>
            <a:pPr algn="l" marL="1187450" indent="-593725" lvl="1">
              <a:lnSpc>
                <a:spcPts val="6875"/>
              </a:lnSpc>
              <a:buAutoNum type="arabicPeriod" startAt="1"/>
            </a:pPr>
            <a:r>
              <a:rPr lang="en-US" b="true" sz="5500">
                <a:solidFill>
                  <a:srgbClr val="38512F"/>
                </a:solidFill>
                <a:latin typeface="Lora Bold"/>
                <a:ea typeface="Lora Bold"/>
                <a:cs typeface="Lora Bold"/>
                <a:sym typeface="Lora Bold"/>
              </a:rPr>
              <a:t>INTRODUCTION</a:t>
            </a:r>
          </a:p>
        </p:txBody>
      </p:sp>
      <p:sp>
        <p:nvSpPr>
          <p:cNvPr name="TextBox 7" id="7"/>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
        <p:nvSpPr>
          <p:cNvPr name="TextBox 8" id="8"/>
          <p:cNvSpPr txBox="true"/>
          <p:nvPr/>
        </p:nvSpPr>
        <p:spPr>
          <a:xfrm rot="0">
            <a:off x="1352902" y="2884612"/>
            <a:ext cx="5196602" cy="480268"/>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1.1 Introduction to the Game</a:t>
            </a:r>
          </a:p>
        </p:txBody>
      </p:sp>
      <p:sp>
        <p:nvSpPr>
          <p:cNvPr name="TextBox 9" id="9"/>
          <p:cNvSpPr txBox="true"/>
          <p:nvPr/>
        </p:nvSpPr>
        <p:spPr>
          <a:xfrm rot="0">
            <a:off x="1028700" y="3951735"/>
            <a:ext cx="16230600" cy="966043"/>
          </a:xfrm>
          <a:prstGeom prst="rect">
            <a:avLst/>
          </a:prstGeom>
        </p:spPr>
        <p:txBody>
          <a:bodyPr anchor="t" rtlCol="false" tIns="0" lIns="0" bIns="0" rIns="0">
            <a:spAutoFit/>
          </a:bodyPr>
          <a:lstStyle/>
          <a:p>
            <a:pPr algn="l">
              <a:lnSpc>
                <a:spcPts val="3846"/>
              </a:lnSpc>
              <a:spcBef>
                <a:spcPct val="0"/>
              </a:spcBef>
            </a:pPr>
            <a:r>
              <a:rPr lang="en-US" sz="3106">
                <a:solidFill>
                  <a:srgbClr val="000000"/>
                </a:solidFill>
                <a:latin typeface="Lora"/>
                <a:ea typeface="Lora"/>
                <a:cs typeface="Lora"/>
                <a:sym typeface="Lora"/>
              </a:rPr>
              <a:t>Bloons Tower Defense (BTD), a popular tower defense game, has been a subject of interest for its simple yet captivating gameplay and endless creativity.</a:t>
            </a:r>
          </a:p>
        </p:txBody>
      </p:sp>
      <p:sp>
        <p:nvSpPr>
          <p:cNvPr name="TextBox 10" id="10"/>
          <p:cNvSpPr txBox="true"/>
          <p:nvPr/>
        </p:nvSpPr>
        <p:spPr>
          <a:xfrm rot="0">
            <a:off x="1028700" y="5508328"/>
            <a:ext cx="16230600" cy="966043"/>
          </a:xfrm>
          <a:prstGeom prst="rect">
            <a:avLst/>
          </a:prstGeom>
        </p:spPr>
        <p:txBody>
          <a:bodyPr anchor="t" rtlCol="false" tIns="0" lIns="0" bIns="0" rIns="0">
            <a:spAutoFit/>
          </a:bodyPr>
          <a:lstStyle/>
          <a:p>
            <a:pPr algn="l">
              <a:lnSpc>
                <a:spcPts val="3846"/>
              </a:lnSpc>
              <a:spcBef>
                <a:spcPct val="0"/>
              </a:spcBef>
            </a:pPr>
            <a:r>
              <a:rPr lang="en-US" sz="3106">
                <a:solidFill>
                  <a:srgbClr val="000000"/>
                </a:solidFill>
                <a:latin typeface="Lora"/>
                <a:ea typeface="Lora"/>
                <a:cs typeface="Lora"/>
                <a:sym typeface="Lora"/>
              </a:rPr>
              <a:t>Originally released in 2007, BTD features monkeys defending against balloons, offering a unique blend of strategy and entertainment.</a:t>
            </a:r>
          </a:p>
        </p:txBody>
      </p:sp>
      <p:sp>
        <p:nvSpPr>
          <p:cNvPr name="TextBox 11" id="11"/>
          <p:cNvSpPr txBox="true"/>
          <p:nvPr/>
        </p:nvSpPr>
        <p:spPr>
          <a:xfrm rot="0">
            <a:off x="1028700" y="7064922"/>
            <a:ext cx="16230600" cy="966043"/>
          </a:xfrm>
          <a:prstGeom prst="rect">
            <a:avLst/>
          </a:prstGeom>
        </p:spPr>
        <p:txBody>
          <a:bodyPr anchor="t" rtlCol="false" tIns="0" lIns="0" bIns="0" rIns="0">
            <a:spAutoFit/>
          </a:bodyPr>
          <a:lstStyle/>
          <a:p>
            <a:pPr algn="l">
              <a:lnSpc>
                <a:spcPts val="3846"/>
              </a:lnSpc>
              <a:spcBef>
                <a:spcPct val="0"/>
              </a:spcBef>
            </a:pPr>
            <a:r>
              <a:rPr lang="en-US" sz="3106">
                <a:solidFill>
                  <a:srgbClr val="000000"/>
                </a:solidFill>
                <a:latin typeface="Lora"/>
                <a:ea typeface="Lora"/>
                <a:cs typeface="Lora"/>
                <a:sym typeface="Lora"/>
              </a:rPr>
              <a:t>This project aims to recreate BTD's engaging gameplay, improve essential skills like programming, UI/UX design, and strategic thinking.</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2E4CF"/>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6" id="6"/>
          <p:cNvSpPr txBox="true"/>
          <p:nvPr/>
        </p:nvSpPr>
        <p:spPr>
          <a:xfrm rot="0">
            <a:off x="5504232" y="3734569"/>
            <a:ext cx="7741146" cy="2789287"/>
          </a:xfrm>
          <a:prstGeom prst="rect">
            <a:avLst/>
          </a:prstGeom>
        </p:spPr>
        <p:txBody>
          <a:bodyPr anchor="t" rtlCol="false" tIns="0" lIns="0" bIns="0" rIns="0">
            <a:spAutoFit/>
          </a:bodyPr>
          <a:lstStyle/>
          <a:p>
            <a:pPr algn="ctr">
              <a:lnSpc>
                <a:spcPts val="7377"/>
              </a:lnSpc>
            </a:pPr>
            <a:r>
              <a:rPr lang="en-US" sz="5887" b="true">
                <a:solidFill>
                  <a:srgbClr val="38512F"/>
                </a:solidFill>
                <a:latin typeface="Lora Bold"/>
                <a:ea typeface="Lora Bold"/>
                <a:cs typeface="Lora Bold"/>
                <a:sym typeface="Lora Bold"/>
              </a:rPr>
              <a:t>Thank you for listening. Any questions?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4" id="4"/>
          <p:cNvSpPr txBox="true"/>
          <p:nvPr/>
        </p:nvSpPr>
        <p:spPr>
          <a:xfrm rot="0">
            <a:off x="196883" y="1443162"/>
            <a:ext cx="12363599" cy="850900"/>
          </a:xfrm>
          <a:prstGeom prst="rect">
            <a:avLst/>
          </a:prstGeom>
        </p:spPr>
        <p:txBody>
          <a:bodyPr anchor="t" rtlCol="false" tIns="0" lIns="0" bIns="0" rIns="0">
            <a:spAutoFit/>
          </a:bodyPr>
          <a:lstStyle/>
          <a:p>
            <a:pPr algn="l" marL="1187450" indent="-593725" lvl="1">
              <a:lnSpc>
                <a:spcPts val="6875"/>
              </a:lnSpc>
              <a:buAutoNum type="arabicPeriod" startAt="1"/>
            </a:pPr>
            <a:r>
              <a:rPr lang="en-US" b="true" sz="5500">
                <a:solidFill>
                  <a:srgbClr val="38512F"/>
                </a:solidFill>
                <a:latin typeface="Lora Bold"/>
                <a:ea typeface="Lora Bold"/>
                <a:cs typeface="Lora Bold"/>
                <a:sym typeface="Lora Bold"/>
              </a:rPr>
              <a:t>INTRODUCTION</a:t>
            </a:r>
          </a:p>
        </p:txBody>
      </p:sp>
      <p:sp>
        <p:nvSpPr>
          <p:cNvPr name="TextBox 5" id="5"/>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
        <p:nvSpPr>
          <p:cNvPr name="TextBox 6" id="6"/>
          <p:cNvSpPr txBox="true"/>
          <p:nvPr/>
        </p:nvSpPr>
        <p:spPr>
          <a:xfrm rot="0">
            <a:off x="1355003" y="2880917"/>
            <a:ext cx="3764994" cy="480268"/>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1.2 About the Project</a:t>
            </a:r>
          </a:p>
        </p:txBody>
      </p:sp>
      <p:sp>
        <p:nvSpPr>
          <p:cNvPr name="TextBox 7" id="7"/>
          <p:cNvSpPr txBox="true"/>
          <p:nvPr/>
        </p:nvSpPr>
        <p:spPr>
          <a:xfrm rot="0">
            <a:off x="1028700" y="4177457"/>
            <a:ext cx="16230600" cy="966043"/>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The "Bloons Tower Defense" project is a strategy-based game in Java where players strategically place towers to defend against enemy waves.</a:t>
            </a:r>
          </a:p>
        </p:txBody>
      </p:sp>
      <p:sp>
        <p:nvSpPr>
          <p:cNvPr name="TextBox 8" id="8"/>
          <p:cNvSpPr txBox="true"/>
          <p:nvPr/>
        </p:nvSpPr>
        <p:spPr>
          <a:xfrm rot="0">
            <a:off x="856427" y="5734050"/>
            <a:ext cx="16230600" cy="1451818"/>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The aim is to create an interactive, functional tower defense game, inspired by the original Bloons Tower Defense, with creative elements to enhance the player experience by balancing tower placement and upgrade choices.</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EF5E7"/>
            </a:solidFill>
          </p:spPr>
        </p:sp>
      </p:grpSp>
      <p:sp>
        <p:nvSpPr>
          <p:cNvPr name="TextBox 4" id="4"/>
          <p:cNvSpPr txBox="true"/>
          <p:nvPr/>
        </p:nvSpPr>
        <p:spPr>
          <a:xfrm rot="0">
            <a:off x="196883" y="1443162"/>
            <a:ext cx="12363599" cy="850900"/>
          </a:xfrm>
          <a:prstGeom prst="rect">
            <a:avLst/>
          </a:prstGeom>
        </p:spPr>
        <p:txBody>
          <a:bodyPr anchor="t" rtlCol="false" tIns="0" lIns="0" bIns="0" rIns="0">
            <a:spAutoFit/>
          </a:bodyPr>
          <a:lstStyle/>
          <a:p>
            <a:pPr algn="l" marL="1187450" indent="-593725" lvl="1">
              <a:lnSpc>
                <a:spcPts val="6875"/>
              </a:lnSpc>
              <a:buAutoNum type="arabicPeriod" startAt="1"/>
            </a:pPr>
            <a:r>
              <a:rPr lang="en-US" b="true" sz="5500">
                <a:solidFill>
                  <a:srgbClr val="38512F"/>
                </a:solidFill>
                <a:latin typeface="Lora Bold"/>
                <a:ea typeface="Lora Bold"/>
                <a:cs typeface="Lora Bold"/>
                <a:sym typeface="Lora Bold"/>
              </a:rPr>
              <a:t>INTRODUCTION</a:t>
            </a:r>
          </a:p>
        </p:txBody>
      </p:sp>
      <p:sp>
        <p:nvSpPr>
          <p:cNvPr name="TextBox 5" id="5"/>
          <p:cNvSpPr txBox="true"/>
          <p:nvPr/>
        </p:nvSpPr>
        <p:spPr>
          <a:xfrm rot="0">
            <a:off x="196883" y="253148"/>
            <a:ext cx="9335691" cy="475615"/>
          </a:xfrm>
          <a:prstGeom prst="rect">
            <a:avLst/>
          </a:prstGeom>
        </p:spPr>
        <p:txBody>
          <a:bodyPr anchor="t" rtlCol="false" tIns="0" lIns="0" bIns="0" rIns="0">
            <a:spAutoFit/>
          </a:bodyPr>
          <a:lstStyle/>
          <a:p>
            <a:pPr algn="l">
              <a:lnSpc>
                <a:spcPts val="3875"/>
              </a:lnSpc>
            </a:pPr>
            <a:r>
              <a:rPr lang="en-US" sz="3100">
                <a:solidFill>
                  <a:srgbClr val="3B3838"/>
                </a:solidFill>
                <a:latin typeface="Lora"/>
                <a:ea typeface="Lora"/>
                <a:cs typeface="Lora"/>
                <a:sym typeface="Lora"/>
              </a:rPr>
              <a:t>Object-oriented Programming</a:t>
            </a:r>
          </a:p>
        </p:txBody>
      </p:sp>
      <p:sp>
        <p:nvSpPr>
          <p:cNvPr name="TextBox 6" id="6"/>
          <p:cNvSpPr txBox="true"/>
          <p:nvPr/>
        </p:nvSpPr>
        <p:spPr>
          <a:xfrm rot="0">
            <a:off x="1198239" y="2815716"/>
            <a:ext cx="5505926" cy="480268"/>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1.3 Our Bloons Tower Defense</a:t>
            </a:r>
          </a:p>
        </p:txBody>
      </p:sp>
      <p:sp>
        <p:nvSpPr>
          <p:cNvPr name="TextBox 7" id="7"/>
          <p:cNvSpPr txBox="true"/>
          <p:nvPr/>
        </p:nvSpPr>
        <p:spPr>
          <a:xfrm rot="0">
            <a:off x="387548" y="3817639"/>
            <a:ext cx="17512903" cy="5823793"/>
          </a:xfrm>
          <a:prstGeom prst="rect">
            <a:avLst/>
          </a:prstGeom>
        </p:spPr>
        <p:txBody>
          <a:bodyPr anchor="t" rtlCol="false" tIns="0" lIns="0" bIns="0" rIns="0">
            <a:spAutoFit/>
          </a:bodyPr>
          <a:lstStyle/>
          <a:p>
            <a:pPr algn="ctr">
              <a:lnSpc>
                <a:spcPts val="3846"/>
              </a:lnSpc>
              <a:spcBef>
                <a:spcPct val="0"/>
              </a:spcBef>
            </a:pPr>
            <a:r>
              <a:rPr lang="en-US" sz="3106">
                <a:solidFill>
                  <a:srgbClr val="000000"/>
                </a:solidFill>
                <a:latin typeface="Lora"/>
                <a:ea typeface="Lora"/>
                <a:cs typeface="Lora"/>
                <a:sym typeface="Lora"/>
              </a:rPr>
              <a:t>Building upon the original Bloons Tower Defense, we aim to:</a:t>
            </a:r>
          </a:p>
          <a:p>
            <a:pPr algn="ctr">
              <a:lnSpc>
                <a:spcPts val="3846"/>
              </a:lnSpc>
              <a:spcBef>
                <a:spcPct val="0"/>
              </a:spcBef>
            </a:pPr>
          </a:p>
          <a:p>
            <a:pPr algn="ctr">
              <a:lnSpc>
                <a:spcPts val="3846"/>
              </a:lnSpc>
              <a:spcBef>
                <a:spcPct val="0"/>
              </a:spcBef>
            </a:pPr>
            <a:r>
              <a:rPr lang="en-US" sz="3106">
                <a:solidFill>
                  <a:srgbClr val="000000"/>
                </a:solidFill>
                <a:latin typeface="Lora"/>
                <a:ea typeface="Lora"/>
                <a:cs typeface="Lora"/>
                <a:sym typeface="Lora"/>
              </a:rPr>
              <a:t>Retain familiar elements such as the monkey characters, balloons, and tower defense gameplay.</a:t>
            </a:r>
          </a:p>
          <a:p>
            <a:pPr algn="ctr">
              <a:lnSpc>
                <a:spcPts val="3846"/>
              </a:lnSpc>
              <a:spcBef>
                <a:spcPct val="0"/>
              </a:spcBef>
            </a:pPr>
          </a:p>
          <a:p>
            <a:pPr algn="l">
              <a:lnSpc>
                <a:spcPts val="3846"/>
              </a:lnSpc>
              <a:spcBef>
                <a:spcPct val="0"/>
              </a:spcBef>
            </a:pPr>
            <a:r>
              <a:rPr lang="en-US" sz="3106">
                <a:solidFill>
                  <a:srgbClr val="000000"/>
                </a:solidFill>
                <a:latin typeface="Lora"/>
                <a:ea typeface="Lora"/>
                <a:cs typeface="Lora"/>
                <a:sym typeface="Lora"/>
              </a:rPr>
              <a:t>Introduce new features, including:</a:t>
            </a:r>
          </a:p>
          <a:p>
            <a:pPr algn="ctr">
              <a:lnSpc>
                <a:spcPts val="3846"/>
              </a:lnSpc>
              <a:spcBef>
                <a:spcPct val="0"/>
              </a:spcBef>
            </a:pPr>
          </a:p>
          <a:p>
            <a:pPr algn="l" marL="670708" indent="-335354" lvl="1">
              <a:lnSpc>
                <a:spcPts val="3846"/>
              </a:lnSpc>
              <a:spcBef>
                <a:spcPct val="0"/>
              </a:spcBef>
              <a:buFont typeface="Arial"/>
              <a:buChar char="•"/>
            </a:pPr>
            <a:r>
              <a:rPr lang="en-US" sz="3106">
                <a:solidFill>
                  <a:srgbClr val="000000"/>
                </a:solidFill>
                <a:latin typeface="Lora"/>
                <a:ea typeface="Lora"/>
                <a:cs typeface="Lora"/>
                <a:sym typeface="Lora"/>
              </a:rPr>
              <a:t>Unique weapons and skills for each monkey.</a:t>
            </a:r>
          </a:p>
          <a:p>
            <a:pPr algn="ctr">
              <a:lnSpc>
                <a:spcPts val="3846"/>
              </a:lnSpc>
              <a:spcBef>
                <a:spcPct val="0"/>
              </a:spcBef>
            </a:pPr>
          </a:p>
          <a:p>
            <a:pPr algn="l" marL="670708" indent="-335354" lvl="1">
              <a:lnSpc>
                <a:spcPts val="3846"/>
              </a:lnSpc>
              <a:buFont typeface="Arial"/>
              <a:buChar char="•"/>
            </a:pPr>
            <a:r>
              <a:rPr lang="en-US" sz="3106">
                <a:solidFill>
                  <a:srgbClr val="000000"/>
                </a:solidFill>
                <a:latin typeface="Lora"/>
                <a:ea typeface="Lora"/>
                <a:cs typeface="Lora"/>
                <a:sym typeface="Lora"/>
              </a:rPr>
              <a:t>Special balloons with their own challenges.</a:t>
            </a:r>
          </a:p>
          <a:p>
            <a:pPr algn="ctr">
              <a:lnSpc>
                <a:spcPts val="3846"/>
              </a:lnSpc>
              <a:spcBef>
                <a:spcPct val="0"/>
              </a:spcBef>
            </a:pPr>
          </a:p>
          <a:p>
            <a:pPr algn="l" marL="670708" indent="-335354" lvl="1">
              <a:lnSpc>
                <a:spcPts val="3846"/>
              </a:lnSpc>
              <a:buFont typeface="Arial"/>
              <a:buChar char="•"/>
            </a:pPr>
            <a:r>
              <a:rPr lang="en-US" sz="3106">
                <a:solidFill>
                  <a:srgbClr val="000000"/>
                </a:solidFill>
                <a:latin typeface="Lora"/>
                <a:ea typeface="Lora"/>
                <a:cs typeface="Lora"/>
                <a:sym typeface="Lora"/>
              </a:rPr>
              <a:t>New sounds and effects to make the game more engaging and refreshing.</a:t>
            </a:r>
          </a:p>
          <a:p>
            <a:pPr algn="ctr">
              <a:lnSpc>
                <a:spcPts val="384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EF5E7"/>
        </a:solidFill>
      </p:bgPr>
    </p:bg>
    <p:spTree>
      <p:nvGrpSpPr>
        <p:cNvPr id="1" name=""/>
        <p:cNvGrpSpPr/>
        <p:nvPr/>
      </p:nvGrpSpPr>
      <p:grpSpPr>
        <a:xfrm>
          <a:off x="0" y="0"/>
          <a:ext cx="0" cy="0"/>
          <a:chOff x="0" y="0"/>
          <a:chExt cx="0" cy="0"/>
        </a:xfrm>
      </p:grpSpPr>
      <p:sp>
        <p:nvSpPr>
          <p:cNvPr name="TextBox 2" id="2"/>
          <p:cNvSpPr txBox="true"/>
          <p:nvPr/>
        </p:nvSpPr>
        <p:spPr>
          <a:xfrm rot="0">
            <a:off x="3908822" y="4274503"/>
            <a:ext cx="1047035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2. SYSTEM DESIGN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9261520" y="1028700"/>
            <a:ext cx="7997780" cy="8229600"/>
          </a:xfrm>
          <a:custGeom>
            <a:avLst/>
            <a:gdLst/>
            <a:ahLst/>
            <a:cxnLst/>
            <a:rect r="r" b="b" t="t" l="l"/>
            <a:pathLst>
              <a:path h="8229600" w="7997780">
                <a:moveTo>
                  <a:pt x="0" y="0"/>
                </a:moveTo>
                <a:lnTo>
                  <a:pt x="7997780" y="0"/>
                </a:lnTo>
                <a:lnTo>
                  <a:pt x="799778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923925"/>
            <a:ext cx="7108815" cy="1835785"/>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PACKAGE STRUCTURE</a:t>
            </a:r>
          </a:p>
        </p:txBody>
      </p:sp>
      <p:sp>
        <p:nvSpPr>
          <p:cNvPr name="TextBox 4" id="4"/>
          <p:cNvSpPr txBox="true"/>
          <p:nvPr/>
        </p:nvSpPr>
        <p:spPr>
          <a:xfrm rot="0">
            <a:off x="871924" y="5067300"/>
            <a:ext cx="7422366" cy="1402081"/>
          </a:xfrm>
          <a:prstGeom prst="rect">
            <a:avLst/>
          </a:prstGeom>
        </p:spPr>
        <p:txBody>
          <a:bodyPr anchor="t" rtlCol="false" tIns="0" lIns="0" bIns="0" rIns="0">
            <a:spAutoFit/>
          </a:bodyPr>
          <a:lstStyle/>
          <a:p>
            <a:pPr algn="ctr">
              <a:lnSpc>
                <a:spcPts val="5669"/>
              </a:lnSpc>
            </a:pPr>
            <a:r>
              <a:rPr lang="en-US" sz="4049" b="true">
                <a:solidFill>
                  <a:srgbClr val="000000"/>
                </a:solidFill>
                <a:latin typeface="Noto Sans Bold"/>
                <a:ea typeface="Noto Sans Bold"/>
                <a:cs typeface="Noto Sans Bold"/>
                <a:sym typeface="Noto Sans Bold"/>
              </a:rPr>
              <a:t>9  PACKAGES</a:t>
            </a:r>
          </a:p>
          <a:p>
            <a:pPr algn="ctr">
              <a:lnSpc>
                <a:spcPts val="5669"/>
              </a:lnSpc>
            </a:pPr>
            <a:r>
              <a:rPr lang="en-US" sz="4049" b="true">
                <a:solidFill>
                  <a:srgbClr val="000000"/>
                </a:solidFill>
                <a:latin typeface="Noto Sans Bold"/>
                <a:ea typeface="Noto Sans Bold"/>
                <a:cs typeface="Noto Sans Bold"/>
                <a:sym typeface="Noto Sans Bold"/>
              </a:rPr>
              <a:t>37 CLASSES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5E7"/>
        </a:solidFill>
      </p:bgPr>
    </p:bg>
    <p:spTree>
      <p:nvGrpSpPr>
        <p:cNvPr id="1" name=""/>
        <p:cNvGrpSpPr/>
        <p:nvPr/>
      </p:nvGrpSpPr>
      <p:grpSpPr>
        <a:xfrm>
          <a:off x="0" y="0"/>
          <a:ext cx="0" cy="0"/>
          <a:chOff x="0" y="0"/>
          <a:chExt cx="0" cy="0"/>
        </a:xfrm>
      </p:grpSpPr>
      <p:sp>
        <p:nvSpPr>
          <p:cNvPr name="Freeform 2" id="2"/>
          <p:cNvSpPr/>
          <p:nvPr/>
        </p:nvSpPr>
        <p:spPr>
          <a:xfrm flipH="false" flipV="false" rot="0">
            <a:off x="5183623" y="0"/>
            <a:ext cx="9542135" cy="10287000"/>
          </a:xfrm>
          <a:custGeom>
            <a:avLst/>
            <a:gdLst/>
            <a:ahLst/>
            <a:cxnLst/>
            <a:rect r="r" b="b" t="t" l="l"/>
            <a:pathLst>
              <a:path h="10287000" w="9542135">
                <a:moveTo>
                  <a:pt x="0" y="0"/>
                </a:moveTo>
                <a:lnTo>
                  <a:pt x="9542136" y="0"/>
                </a:lnTo>
                <a:lnTo>
                  <a:pt x="9542136" y="10287000"/>
                </a:lnTo>
                <a:lnTo>
                  <a:pt x="0" y="10287000"/>
                </a:lnTo>
                <a:lnTo>
                  <a:pt x="0" y="0"/>
                </a:lnTo>
                <a:close/>
              </a:path>
            </a:pathLst>
          </a:custGeom>
          <a:blipFill>
            <a:blip r:embed="rId2"/>
            <a:stretch>
              <a:fillRect l="0" t="-481" r="0" b="-48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DAGZ8Ljzo04</dc:identifier>
  <dcterms:modified xsi:type="dcterms:W3CDTF">2011-08-01T06:04:30Z</dcterms:modified>
  <cp:revision>1</cp:revision>
  <dc:title>BloonsTowerDefense.pptx</dc:title>
</cp:coreProperties>
</file>